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D_909389C3.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sldIdLst>
    <p:sldId id="256" r:id="rId2"/>
    <p:sldId id="266" r:id="rId3"/>
    <p:sldId id="264" r:id="rId4"/>
    <p:sldId id="286" r:id="rId5"/>
    <p:sldId id="277" r:id="rId6"/>
    <p:sldId id="275" r:id="rId7"/>
    <p:sldId id="291" r:id="rId8"/>
    <p:sldId id="267" r:id="rId9"/>
    <p:sldId id="269" r:id="rId10"/>
    <p:sldId id="288" r:id="rId11"/>
    <p:sldId id="273" r:id="rId12"/>
    <p:sldId id="285" r:id="rId13"/>
    <p:sldId id="287" r:id="rId14"/>
    <p:sldId id="278" r:id="rId15"/>
    <p:sldId id="290" r:id="rId16"/>
    <p:sldId id="268" r:id="rId17"/>
    <p:sldId id="283" r:id="rId18"/>
    <p:sldId id="292" r:id="rId19"/>
  </p:sldIdLst>
  <p:sldSz cx="18288000" cy="2438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3D0921-4362-4E24-84E9-BF00EF4CFB78}">
          <p14:sldIdLst>
            <p14:sldId id="256"/>
            <p14:sldId id="266"/>
            <p14:sldId id="264"/>
            <p14:sldId id="286"/>
            <p14:sldId id="277"/>
            <p14:sldId id="275"/>
            <p14:sldId id="291"/>
            <p14:sldId id="267"/>
            <p14:sldId id="269"/>
            <p14:sldId id="288"/>
            <p14:sldId id="273"/>
            <p14:sldId id="285"/>
            <p14:sldId id="287"/>
            <p14:sldId id="278"/>
            <p14:sldId id="290"/>
            <p14:sldId id="268"/>
            <p14:sldId id="283"/>
            <p14:sldId id="29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B5B579-C4B8-2AD7-8044-5B5841BCC39A}" name="De Armas, Lesley Renaud" initials="LD" userId="S::ldearmas@miami.edu::d55bb0f9-61c5-4277-afc7-ab61c6cbf796" providerId="AD"/>
  <p188:author id="{7CA9F9CF-B828-46DF-D04D-245A3B3E4C89}" name="Iyer, Akshay" initials="AI" userId="S::axi313@miami.edu::e8246f4a-19c0-439a-b0a3-868e6524f80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B93CC8-C5A7-40A2-A4DE-DEB64AAA0242}" v="5" dt="2025-02-27T13:35:25.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652" autoAdjust="0"/>
  </p:normalViewPr>
  <p:slideViewPr>
    <p:cSldViewPr snapToGrid="0">
      <p:cViewPr>
        <p:scale>
          <a:sx n="50" d="100"/>
          <a:sy n="50" d="100"/>
        </p:scale>
        <p:origin x="3534" y="36"/>
      </p:cViewPr>
      <p:guideLst/>
    </p:cSldViewPr>
  </p:slideViewPr>
  <p:notesTextViewPr>
    <p:cViewPr>
      <p:scale>
        <a:sx n="3" d="2"/>
        <a:sy n="3" d="2"/>
      </p:scale>
      <p:origin x="0" y="0"/>
    </p:cViewPr>
  </p:notesTextViewPr>
  <p:sorterViewPr>
    <p:cViewPr>
      <p:scale>
        <a:sx n="60" d="100"/>
        <a:sy n="60" d="100"/>
      </p:scale>
      <p:origin x="0" y="-5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modernComment_11D_909389C3.xml><?xml version="1.0" encoding="utf-8"?>
<p188:cmLst xmlns:a="http://schemas.openxmlformats.org/drawingml/2006/main" xmlns:r="http://schemas.openxmlformats.org/officeDocument/2006/relationships" xmlns:p188="http://schemas.microsoft.com/office/powerpoint/2018/8/main">
  <p188:cm id="{BC310BD3-95A7-402F-ABF0-0A77307E5587}" authorId="{02B5B579-C4B8-2AD7-8044-5B5841BCC39A}" created="2025-01-16T19:26:26.168">
    <pc:sldMkLst xmlns:pc="http://schemas.microsoft.com/office/powerpoint/2013/main/command">
      <pc:docMk/>
      <pc:sldMk cId="2425588163" sldId="285"/>
    </pc:sldMkLst>
    <p188:txBody>
      <a:bodyPr/>
      <a:lstStyle/>
      <a:p>
        <a:r>
          <a:rPr lang="en-US"/>
          <a:t>Why do the titles say “Untreated”? This was done on all HEI correct?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73EA9-EE94-4BFA-9AB6-D8282E52F2EC}" type="datetimeFigureOut">
              <a:rPr lang="en-US" smtClean="0"/>
              <a:t>3/7/2025</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8349B-0057-46E4-8840-47A280741B11}" type="slidenum">
              <a:rPr lang="en-US" smtClean="0"/>
              <a:t>‹#›</a:t>
            </a:fld>
            <a:endParaRPr lang="en-US"/>
          </a:p>
        </p:txBody>
      </p:sp>
    </p:spTree>
    <p:extLst>
      <p:ext uri="{BB962C8B-B14F-4D97-AF65-F5344CB8AC3E}">
        <p14:creationId xmlns:p14="http://schemas.microsoft.com/office/powerpoint/2010/main" val="2802521232"/>
      </p:ext>
    </p:extLst>
  </p:cSld>
  <p:clrMap bg1="lt1" tx1="dk1" bg2="lt2" tx2="dk2" accent1="accent1" accent2="accent2" accent3="accent3" accent4="accent4" accent5="accent5" accent6="accent6" hlink="hlink" folHlink="folHlink"/>
  <p:notesStyle>
    <a:lvl1pPr marL="0" algn="l" defTabSz="1828800" rtl="0" eaLnBrk="1" latinLnBrk="0" hangingPunct="1">
      <a:defRPr sz="2400" kern="1200">
        <a:solidFill>
          <a:schemeClr val="tx1"/>
        </a:solidFill>
        <a:latin typeface="+mn-lt"/>
        <a:ea typeface="+mn-ea"/>
        <a:cs typeface="+mn-cs"/>
      </a:defRPr>
    </a:lvl1pPr>
    <a:lvl2pPr marL="914400" algn="l" defTabSz="1828800" rtl="0" eaLnBrk="1" latinLnBrk="0" hangingPunct="1">
      <a:defRPr sz="2400" kern="1200">
        <a:solidFill>
          <a:schemeClr val="tx1"/>
        </a:solidFill>
        <a:latin typeface="+mn-lt"/>
        <a:ea typeface="+mn-ea"/>
        <a:cs typeface="+mn-cs"/>
      </a:defRPr>
    </a:lvl2pPr>
    <a:lvl3pPr marL="1828800" algn="l" defTabSz="1828800" rtl="0" eaLnBrk="1" latinLnBrk="0" hangingPunct="1">
      <a:defRPr sz="2400" kern="1200">
        <a:solidFill>
          <a:schemeClr val="tx1"/>
        </a:solidFill>
        <a:latin typeface="+mn-lt"/>
        <a:ea typeface="+mn-ea"/>
        <a:cs typeface="+mn-cs"/>
      </a:defRPr>
    </a:lvl3pPr>
    <a:lvl4pPr marL="2743200" algn="l" defTabSz="1828800" rtl="0" eaLnBrk="1" latinLnBrk="0" hangingPunct="1">
      <a:defRPr sz="2400" kern="1200">
        <a:solidFill>
          <a:schemeClr val="tx1"/>
        </a:solidFill>
        <a:latin typeface="+mn-lt"/>
        <a:ea typeface="+mn-ea"/>
        <a:cs typeface="+mn-cs"/>
      </a:defRPr>
    </a:lvl4pPr>
    <a:lvl5pPr marL="3657600" algn="l" defTabSz="1828800" rtl="0" eaLnBrk="1" latinLnBrk="0" hangingPunct="1">
      <a:defRPr sz="2400" kern="1200">
        <a:solidFill>
          <a:schemeClr val="tx1"/>
        </a:solidFill>
        <a:latin typeface="+mn-lt"/>
        <a:ea typeface="+mn-ea"/>
        <a:cs typeface="+mn-cs"/>
      </a:defRPr>
    </a:lvl5pPr>
    <a:lvl6pPr marL="4572000" algn="l" defTabSz="1828800" rtl="0" eaLnBrk="1" latinLnBrk="0" hangingPunct="1">
      <a:defRPr sz="2400" kern="1200">
        <a:solidFill>
          <a:schemeClr val="tx1"/>
        </a:solidFill>
        <a:latin typeface="+mn-lt"/>
        <a:ea typeface="+mn-ea"/>
        <a:cs typeface="+mn-cs"/>
      </a:defRPr>
    </a:lvl6pPr>
    <a:lvl7pPr marL="5486400" algn="l" defTabSz="1828800" rtl="0" eaLnBrk="1" latinLnBrk="0" hangingPunct="1">
      <a:defRPr sz="2400" kern="1200">
        <a:solidFill>
          <a:schemeClr val="tx1"/>
        </a:solidFill>
        <a:latin typeface="+mn-lt"/>
        <a:ea typeface="+mn-ea"/>
        <a:cs typeface="+mn-cs"/>
      </a:defRPr>
    </a:lvl7pPr>
    <a:lvl8pPr marL="6400800" algn="l" defTabSz="1828800" rtl="0" eaLnBrk="1" latinLnBrk="0" hangingPunct="1">
      <a:defRPr sz="2400" kern="1200">
        <a:solidFill>
          <a:schemeClr val="tx1"/>
        </a:solidFill>
        <a:latin typeface="+mn-lt"/>
        <a:ea typeface="+mn-ea"/>
        <a:cs typeface="+mn-cs"/>
      </a:defRPr>
    </a:lvl8pPr>
    <a:lvl9pPr marL="7315200" algn="l" defTabSz="18288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pPr marL="0" marR="0">
              <a:lnSpc>
                <a:spcPct val="200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Table 1</a:t>
            </a:r>
          </a:p>
        </p:txBody>
      </p:sp>
      <p:sp>
        <p:nvSpPr>
          <p:cNvPr id="4" name="Slide Number Placeholder 3"/>
          <p:cNvSpPr>
            <a:spLocks noGrp="1"/>
          </p:cNvSpPr>
          <p:nvPr>
            <p:ph type="sldNum" sz="quarter" idx="5"/>
          </p:nvPr>
        </p:nvSpPr>
        <p:spPr/>
        <p:txBody>
          <a:bodyPr/>
          <a:lstStyle/>
          <a:p>
            <a:fld id="{EC38349B-0057-46E4-8840-47A280741B11}" type="slidenum">
              <a:rPr lang="en-US" smtClean="0"/>
              <a:t>2</a:t>
            </a:fld>
            <a:endParaRPr lang="en-US"/>
          </a:p>
        </p:txBody>
      </p:sp>
    </p:spTree>
    <p:extLst>
      <p:ext uri="{BB962C8B-B14F-4D97-AF65-F5344CB8AC3E}">
        <p14:creationId xmlns:p14="http://schemas.microsoft.com/office/powerpoint/2010/main" val="758637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Figure 2. NK cell phenotypic subset frequencies correlate with plasma virus load measurements.  </a:t>
            </a:r>
            <a:r>
              <a:rPr lang="en-US" dirty="0"/>
              <a:t>Spearman correlation was performed at each timepoint and all </a:t>
            </a:r>
            <a:r>
              <a:rPr lang="en-US" dirty="0" err="1"/>
              <a:t>timpoints</a:t>
            </a:r>
            <a:r>
              <a:rPr lang="en-US" dirty="0"/>
              <a:t> combined between the flow cytometric phenotypic data </a:t>
            </a:r>
          </a:p>
        </p:txBody>
      </p:sp>
      <p:sp>
        <p:nvSpPr>
          <p:cNvPr id="4" name="Slide Number Placeholder 3"/>
          <p:cNvSpPr>
            <a:spLocks noGrp="1"/>
          </p:cNvSpPr>
          <p:nvPr>
            <p:ph type="sldNum" sz="quarter" idx="5"/>
          </p:nvPr>
        </p:nvSpPr>
        <p:spPr/>
        <p:txBody>
          <a:bodyPr/>
          <a:lstStyle/>
          <a:p>
            <a:fld id="{EC38349B-0057-46E4-8840-47A280741B11}" type="slidenum">
              <a:rPr lang="en-US" smtClean="0"/>
              <a:t>12</a:t>
            </a:fld>
            <a:endParaRPr lang="en-US"/>
          </a:p>
        </p:txBody>
      </p:sp>
    </p:spTree>
    <p:extLst>
      <p:ext uri="{BB962C8B-B14F-4D97-AF65-F5344CB8AC3E}">
        <p14:creationId xmlns:p14="http://schemas.microsoft.com/office/powerpoint/2010/main" val="918946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Figure 3. Impact of IL-15 on NK effector functions in co-culture assay. </a:t>
            </a:r>
            <a:r>
              <a:rPr lang="en-US" sz="2400" dirty="0"/>
              <a:t>Frequencies of Target cell death (specific killing), CD107a-,  </a:t>
            </a:r>
            <a:r>
              <a:rPr lang="en-US" sz="2400" dirty="0" err="1"/>
              <a:t>IFNg</a:t>
            </a:r>
            <a:r>
              <a:rPr lang="en-US" sz="2400" dirty="0"/>
              <a:t>-, MIP1b-, and </a:t>
            </a:r>
            <a:r>
              <a:rPr lang="en-US" sz="2400" dirty="0" err="1"/>
              <a:t>TNFa</a:t>
            </a:r>
            <a:r>
              <a:rPr lang="en-US" sz="2400" dirty="0"/>
              <a:t>-expressing CD56dimCD16+ cells are shown at entry (left column) and 12m (right column). HEU and HEI donors are combined since there were no significant differences in the groups for any of these readouts.  </a:t>
            </a:r>
            <a:endParaRPr lang="en-US" dirty="0"/>
          </a:p>
        </p:txBody>
      </p:sp>
      <p:sp>
        <p:nvSpPr>
          <p:cNvPr id="4" name="Slide Number Placeholder 3"/>
          <p:cNvSpPr>
            <a:spLocks noGrp="1"/>
          </p:cNvSpPr>
          <p:nvPr>
            <p:ph type="sldNum" sz="quarter" idx="5"/>
          </p:nvPr>
        </p:nvSpPr>
        <p:spPr/>
        <p:txBody>
          <a:bodyPr/>
          <a:lstStyle/>
          <a:p>
            <a:fld id="{EC38349B-0057-46E4-8840-47A280741B11}" type="slidenum">
              <a:rPr lang="en-US" smtClean="0"/>
              <a:t>13</a:t>
            </a:fld>
            <a:endParaRPr lang="en-US"/>
          </a:p>
        </p:txBody>
      </p:sp>
    </p:spTree>
    <p:extLst>
      <p:ext uri="{BB962C8B-B14F-4D97-AF65-F5344CB8AC3E}">
        <p14:creationId xmlns:p14="http://schemas.microsoft.com/office/powerpoint/2010/main" val="881341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Figure 4.  R</a:t>
            </a:r>
            <a:r>
              <a:rPr lang="en-US" dirty="0"/>
              <a:t>elated to Figure 5C and D</a:t>
            </a:r>
          </a:p>
        </p:txBody>
      </p:sp>
      <p:sp>
        <p:nvSpPr>
          <p:cNvPr id="4" name="Slide Number Placeholder 3"/>
          <p:cNvSpPr>
            <a:spLocks noGrp="1"/>
          </p:cNvSpPr>
          <p:nvPr>
            <p:ph type="sldNum" sz="quarter" idx="5"/>
          </p:nvPr>
        </p:nvSpPr>
        <p:spPr/>
        <p:txBody>
          <a:bodyPr/>
          <a:lstStyle/>
          <a:p>
            <a:fld id="{EC38349B-0057-46E4-8840-47A280741B11}" type="slidenum">
              <a:rPr lang="en-US" smtClean="0"/>
              <a:t>14</a:t>
            </a:fld>
            <a:endParaRPr lang="en-US"/>
          </a:p>
        </p:txBody>
      </p:sp>
    </p:spTree>
    <p:extLst>
      <p:ext uri="{BB962C8B-B14F-4D97-AF65-F5344CB8AC3E}">
        <p14:creationId xmlns:p14="http://schemas.microsoft.com/office/powerpoint/2010/main" val="345105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Figure 5. </a:t>
            </a:r>
          </a:p>
        </p:txBody>
      </p:sp>
      <p:sp>
        <p:nvSpPr>
          <p:cNvPr id="4" name="Slide Number Placeholder 3"/>
          <p:cNvSpPr>
            <a:spLocks noGrp="1"/>
          </p:cNvSpPr>
          <p:nvPr>
            <p:ph type="sldNum" sz="quarter" idx="5"/>
          </p:nvPr>
        </p:nvSpPr>
        <p:spPr/>
        <p:txBody>
          <a:bodyPr/>
          <a:lstStyle/>
          <a:p>
            <a:fld id="{EC38349B-0057-46E4-8840-47A280741B11}" type="slidenum">
              <a:rPr lang="en-US" smtClean="0"/>
              <a:t>15</a:t>
            </a:fld>
            <a:endParaRPr lang="en-US"/>
          </a:p>
        </p:txBody>
      </p:sp>
    </p:spTree>
    <p:extLst>
      <p:ext uri="{BB962C8B-B14F-4D97-AF65-F5344CB8AC3E}">
        <p14:creationId xmlns:p14="http://schemas.microsoft.com/office/powerpoint/2010/main" val="365363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Figure 6. </a:t>
            </a:r>
          </a:p>
        </p:txBody>
      </p:sp>
      <p:sp>
        <p:nvSpPr>
          <p:cNvPr id="4" name="Slide Number Placeholder 3"/>
          <p:cNvSpPr>
            <a:spLocks noGrp="1"/>
          </p:cNvSpPr>
          <p:nvPr>
            <p:ph type="sldNum" sz="quarter" idx="5"/>
          </p:nvPr>
        </p:nvSpPr>
        <p:spPr/>
        <p:txBody>
          <a:bodyPr/>
          <a:lstStyle/>
          <a:p>
            <a:fld id="{EC38349B-0057-46E4-8840-47A280741B11}" type="slidenum">
              <a:rPr lang="en-US" smtClean="0"/>
              <a:t>16</a:t>
            </a:fld>
            <a:endParaRPr lang="en-US"/>
          </a:p>
        </p:txBody>
      </p:sp>
    </p:spTree>
    <p:extLst>
      <p:ext uri="{BB962C8B-B14F-4D97-AF65-F5344CB8AC3E}">
        <p14:creationId xmlns:p14="http://schemas.microsoft.com/office/powerpoint/2010/main" val="3424829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Supplementary Figure 7</a:t>
            </a:r>
          </a:p>
        </p:txBody>
      </p:sp>
      <p:sp>
        <p:nvSpPr>
          <p:cNvPr id="4" name="Slide Number Placeholder 3"/>
          <p:cNvSpPr>
            <a:spLocks noGrp="1"/>
          </p:cNvSpPr>
          <p:nvPr>
            <p:ph type="sldNum" sz="quarter" idx="5"/>
          </p:nvPr>
        </p:nvSpPr>
        <p:spPr/>
        <p:txBody>
          <a:bodyPr/>
          <a:lstStyle/>
          <a:p>
            <a:fld id="{EC38349B-0057-46E4-8840-47A280741B11}" type="slidenum">
              <a:rPr lang="en-US" smtClean="0"/>
              <a:t>17</a:t>
            </a:fld>
            <a:endParaRPr lang="en-US"/>
          </a:p>
        </p:txBody>
      </p:sp>
    </p:spTree>
    <p:extLst>
      <p:ext uri="{BB962C8B-B14F-4D97-AF65-F5344CB8AC3E}">
        <p14:creationId xmlns:p14="http://schemas.microsoft.com/office/powerpoint/2010/main" val="9004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dirty="0"/>
              <a:t>Figure 1</a:t>
            </a:r>
          </a:p>
        </p:txBody>
      </p:sp>
      <p:sp>
        <p:nvSpPr>
          <p:cNvPr id="4" name="Slide Number Placeholder 3"/>
          <p:cNvSpPr>
            <a:spLocks noGrp="1"/>
          </p:cNvSpPr>
          <p:nvPr>
            <p:ph type="sldNum" sz="quarter" idx="5"/>
          </p:nvPr>
        </p:nvSpPr>
        <p:spPr/>
        <p:txBody>
          <a:bodyPr/>
          <a:lstStyle/>
          <a:p>
            <a:fld id="{EC38349B-0057-46E4-8840-47A280741B11}" type="slidenum">
              <a:rPr lang="en-US" smtClean="0"/>
              <a:t>3</a:t>
            </a:fld>
            <a:endParaRPr lang="en-US"/>
          </a:p>
        </p:txBody>
      </p:sp>
    </p:spTree>
    <p:extLst>
      <p:ext uri="{BB962C8B-B14F-4D97-AF65-F5344CB8AC3E}">
        <p14:creationId xmlns:p14="http://schemas.microsoft.com/office/powerpoint/2010/main" val="3866125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a:t>
            </a:r>
          </a:p>
        </p:txBody>
      </p:sp>
      <p:sp>
        <p:nvSpPr>
          <p:cNvPr id="4" name="Slide Number Placeholder 3"/>
          <p:cNvSpPr>
            <a:spLocks noGrp="1"/>
          </p:cNvSpPr>
          <p:nvPr>
            <p:ph type="sldNum" sz="quarter" idx="5"/>
          </p:nvPr>
        </p:nvSpPr>
        <p:spPr/>
        <p:txBody>
          <a:bodyPr/>
          <a:lstStyle/>
          <a:p>
            <a:fld id="{EC38349B-0057-46E4-8840-47A280741B11}" type="slidenum">
              <a:rPr lang="en-US" smtClean="0"/>
              <a:t>4</a:t>
            </a:fld>
            <a:endParaRPr lang="en-US"/>
          </a:p>
        </p:txBody>
      </p:sp>
    </p:spTree>
    <p:extLst>
      <p:ext uri="{BB962C8B-B14F-4D97-AF65-F5344CB8AC3E}">
        <p14:creationId xmlns:p14="http://schemas.microsoft.com/office/powerpoint/2010/main" val="557725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a:t>
            </a:r>
          </a:p>
        </p:txBody>
      </p:sp>
      <p:sp>
        <p:nvSpPr>
          <p:cNvPr id="4" name="Slide Number Placeholder 3"/>
          <p:cNvSpPr>
            <a:spLocks noGrp="1"/>
          </p:cNvSpPr>
          <p:nvPr>
            <p:ph type="sldNum" sz="quarter" idx="5"/>
          </p:nvPr>
        </p:nvSpPr>
        <p:spPr/>
        <p:txBody>
          <a:bodyPr/>
          <a:lstStyle/>
          <a:p>
            <a:fld id="{EC38349B-0057-46E4-8840-47A280741B11}" type="slidenum">
              <a:rPr lang="en-US" smtClean="0"/>
              <a:t>5</a:t>
            </a:fld>
            <a:endParaRPr lang="en-US"/>
          </a:p>
        </p:txBody>
      </p:sp>
    </p:spTree>
    <p:extLst>
      <p:ext uri="{BB962C8B-B14F-4D97-AF65-F5344CB8AC3E}">
        <p14:creationId xmlns:p14="http://schemas.microsoft.com/office/powerpoint/2010/main" val="3251581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a:t>
            </a:r>
          </a:p>
        </p:txBody>
      </p:sp>
      <p:sp>
        <p:nvSpPr>
          <p:cNvPr id="4" name="Slide Number Placeholder 3"/>
          <p:cNvSpPr>
            <a:spLocks noGrp="1"/>
          </p:cNvSpPr>
          <p:nvPr>
            <p:ph type="sldNum" sz="quarter" idx="5"/>
          </p:nvPr>
        </p:nvSpPr>
        <p:spPr/>
        <p:txBody>
          <a:bodyPr/>
          <a:lstStyle/>
          <a:p>
            <a:fld id="{EC38349B-0057-46E4-8840-47A280741B11}" type="slidenum">
              <a:rPr lang="en-US" smtClean="0"/>
              <a:t>6</a:t>
            </a:fld>
            <a:endParaRPr lang="en-US"/>
          </a:p>
        </p:txBody>
      </p:sp>
    </p:spTree>
    <p:extLst>
      <p:ext uri="{BB962C8B-B14F-4D97-AF65-F5344CB8AC3E}">
        <p14:creationId xmlns:p14="http://schemas.microsoft.com/office/powerpoint/2010/main" val="23203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a:t>
            </a:r>
          </a:p>
        </p:txBody>
      </p:sp>
      <p:sp>
        <p:nvSpPr>
          <p:cNvPr id="4" name="Slide Number Placeholder 3"/>
          <p:cNvSpPr>
            <a:spLocks noGrp="1"/>
          </p:cNvSpPr>
          <p:nvPr>
            <p:ph type="sldNum" sz="quarter" idx="5"/>
          </p:nvPr>
        </p:nvSpPr>
        <p:spPr/>
        <p:txBody>
          <a:bodyPr/>
          <a:lstStyle/>
          <a:p>
            <a:fld id="{EC38349B-0057-46E4-8840-47A280741B11}" type="slidenum">
              <a:rPr lang="en-US" smtClean="0"/>
              <a:t>7</a:t>
            </a:fld>
            <a:endParaRPr lang="en-US"/>
          </a:p>
        </p:txBody>
      </p:sp>
    </p:spTree>
    <p:extLst>
      <p:ext uri="{BB962C8B-B14F-4D97-AF65-F5344CB8AC3E}">
        <p14:creationId xmlns:p14="http://schemas.microsoft.com/office/powerpoint/2010/main" val="553995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Arial" panose="020B0604020202020204" pitchFamily="34" charset="0"/>
              </a:rPr>
              <a:t>Figure 6</a:t>
            </a:r>
          </a:p>
        </p:txBody>
      </p:sp>
      <p:sp>
        <p:nvSpPr>
          <p:cNvPr id="4" name="Slide Number Placeholder 3"/>
          <p:cNvSpPr>
            <a:spLocks noGrp="1"/>
          </p:cNvSpPr>
          <p:nvPr>
            <p:ph type="sldNum" sz="quarter" idx="5"/>
          </p:nvPr>
        </p:nvSpPr>
        <p:spPr/>
        <p:txBody>
          <a:bodyPr/>
          <a:lstStyle/>
          <a:p>
            <a:fld id="{EC38349B-0057-46E4-8840-47A280741B11}" type="slidenum">
              <a:rPr lang="en-US" smtClean="0"/>
              <a:t>8</a:t>
            </a:fld>
            <a:endParaRPr lang="en-US"/>
          </a:p>
        </p:txBody>
      </p:sp>
    </p:spTree>
    <p:extLst>
      <p:ext uri="{BB962C8B-B14F-4D97-AF65-F5344CB8AC3E}">
        <p14:creationId xmlns:p14="http://schemas.microsoft.com/office/powerpoint/2010/main" val="3098158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a:t>
            </a:r>
          </a:p>
        </p:txBody>
      </p:sp>
      <p:sp>
        <p:nvSpPr>
          <p:cNvPr id="4" name="Slide Number Placeholder 3"/>
          <p:cNvSpPr>
            <a:spLocks noGrp="1"/>
          </p:cNvSpPr>
          <p:nvPr>
            <p:ph type="sldNum" sz="quarter" idx="5"/>
          </p:nvPr>
        </p:nvSpPr>
        <p:spPr/>
        <p:txBody>
          <a:bodyPr/>
          <a:lstStyle/>
          <a:p>
            <a:fld id="{EC38349B-0057-46E4-8840-47A280741B11}" type="slidenum">
              <a:rPr lang="en-US" smtClean="0"/>
              <a:t>9</a:t>
            </a:fld>
            <a:endParaRPr lang="en-US"/>
          </a:p>
        </p:txBody>
      </p:sp>
    </p:spTree>
    <p:extLst>
      <p:ext uri="{BB962C8B-B14F-4D97-AF65-F5344CB8AC3E}">
        <p14:creationId xmlns:p14="http://schemas.microsoft.com/office/powerpoint/2010/main" val="1734555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b="1" dirty="0"/>
              <a:t>Supplemental Figure 1.  Flow plots indicate the gating scheme for NK cells: Live CD45+CD3-CD19-CD123-CD14-.  </a:t>
            </a:r>
          </a:p>
        </p:txBody>
      </p:sp>
      <p:sp>
        <p:nvSpPr>
          <p:cNvPr id="4" name="Slide Number Placeholder 3"/>
          <p:cNvSpPr>
            <a:spLocks noGrp="1"/>
          </p:cNvSpPr>
          <p:nvPr>
            <p:ph type="sldNum" sz="quarter" idx="5"/>
          </p:nvPr>
        </p:nvSpPr>
        <p:spPr/>
        <p:txBody>
          <a:bodyPr/>
          <a:lstStyle/>
          <a:p>
            <a:fld id="{EC38349B-0057-46E4-8840-47A280741B11}" type="slidenum">
              <a:rPr lang="en-US" smtClean="0"/>
              <a:t>11</a:t>
            </a:fld>
            <a:endParaRPr lang="en-US"/>
          </a:p>
        </p:txBody>
      </p:sp>
    </p:spTree>
    <p:extLst>
      <p:ext uri="{BB962C8B-B14F-4D97-AF65-F5344CB8AC3E}">
        <p14:creationId xmlns:p14="http://schemas.microsoft.com/office/powerpoint/2010/main" val="1062804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990624"/>
            <a:ext cx="15544800" cy="8489244"/>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2286000" y="12807246"/>
            <a:ext cx="13716000" cy="588715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31CE2FDD-BFC0-49C6-B8FD-BAF4D3A64981}"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1196378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CE2FDD-BFC0-49C6-B8FD-BAF4D3A64981}"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1399418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1298222"/>
            <a:ext cx="3943350" cy="206643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1" y="1298222"/>
            <a:ext cx="11601450" cy="206643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CE2FDD-BFC0-49C6-B8FD-BAF4D3A64981}"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2819770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CE2FDD-BFC0-49C6-B8FD-BAF4D3A64981}"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2500505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6079074"/>
            <a:ext cx="15773400" cy="10143065"/>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247776" y="16318096"/>
            <a:ext cx="15773400" cy="5333998"/>
          </a:xfrm>
        </p:spPr>
        <p:txBody>
          <a:bodyPr/>
          <a:lstStyle>
            <a:lvl1pPr marL="0" indent="0">
              <a:buNone/>
              <a:defRPr sz="4800">
                <a:solidFill>
                  <a:schemeClr val="tx1">
                    <a:tint val="82000"/>
                  </a:schemeClr>
                </a:solidFill>
              </a:defRPr>
            </a:lvl1pPr>
            <a:lvl2pPr marL="914400" indent="0">
              <a:buNone/>
              <a:defRPr sz="4000">
                <a:solidFill>
                  <a:schemeClr val="tx1">
                    <a:tint val="82000"/>
                  </a:schemeClr>
                </a:solidFill>
              </a:defRPr>
            </a:lvl2pPr>
            <a:lvl3pPr marL="1828800" indent="0">
              <a:buNone/>
              <a:defRPr sz="3600">
                <a:solidFill>
                  <a:schemeClr val="tx1">
                    <a:tint val="82000"/>
                  </a:schemeClr>
                </a:solidFill>
              </a:defRPr>
            </a:lvl3pPr>
            <a:lvl4pPr marL="2743200" indent="0">
              <a:buNone/>
              <a:defRPr sz="3200">
                <a:solidFill>
                  <a:schemeClr val="tx1">
                    <a:tint val="82000"/>
                  </a:schemeClr>
                </a:solidFill>
              </a:defRPr>
            </a:lvl4pPr>
            <a:lvl5pPr marL="3657600" indent="0">
              <a:buNone/>
              <a:defRPr sz="3200">
                <a:solidFill>
                  <a:schemeClr val="tx1">
                    <a:tint val="82000"/>
                  </a:schemeClr>
                </a:solidFill>
              </a:defRPr>
            </a:lvl5pPr>
            <a:lvl6pPr marL="4572000" indent="0">
              <a:buNone/>
              <a:defRPr sz="3200">
                <a:solidFill>
                  <a:schemeClr val="tx1">
                    <a:tint val="82000"/>
                  </a:schemeClr>
                </a:solidFill>
              </a:defRPr>
            </a:lvl6pPr>
            <a:lvl7pPr marL="5486400" indent="0">
              <a:buNone/>
              <a:defRPr sz="3200">
                <a:solidFill>
                  <a:schemeClr val="tx1">
                    <a:tint val="82000"/>
                  </a:schemeClr>
                </a:solidFill>
              </a:defRPr>
            </a:lvl7pPr>
            <a:lvl8pPr marL="6400800" indent="0">
              <a:buNone/>
              <a:defRPr sz="3200">
                <a:solidFill>
                  <a:schemeClr val="tx1">
                    <a:tint val="82000"/>
                  </a:schemeClr>
                </a:solidFill>
              </a:defRPr>
            </a:lvl8pPr>
            <a:lvl9pPr marL="7315200" indent="0">
              <a:buNone/>
              <a:defRPr sz="3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CE2FDD-BFC0-49C6-B8FD-BAF4D3A64981}"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206464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6491111"/>
            <a:ext cx="7772400" cy="154714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6491111"/>
            <a:ext cx="7772400" cy="154714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CE2FDD-BFC0-49C6-B8FD-BAF4D3A64981}" type="datetimeFigureOut">
              <a:rPr lang="en-US" smtClean="0"/>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358895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1298228"/>
            <a:ext cx="15773400" cy="4713113"/>
          </a:xfrm>
        </p:spPr>
        <p:txBody>
          <a:bodyPr/>
          <a:lstStyle/>
          <a:p>
            <a:r>
              <a:rPr lang="en-US"/>
              <a:t>Click to edit Master title style</a:t>
            </a:r>
          </a:p>
        </p:txBody>
      </p:sp>
      <p:sp>
        <p:nvSpPr>
          <p:cNvPr id="3" name="Text Placeholder 2"/>
          <p:cNvSpPr>
            <a:spLocks noGrp="1"/>
          </p:cNvSpPr>
          <p:nvPr>
            <p:ph type="body" idx="1"/>
          </p:nvPr>
        </p:nvSpPr>
        <p:spPr>
          <a:xfrm>
            <a:off x="1259684" y="5977468"/>
            <a:ext cx="7736680" cy="2929465"/>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59684" y="8906934"/>
            <a:ext cx="7736680" cy="13100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1" y="5977468"/>
            <a:ext cx="7774782" cy="2929465"/>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9258301" y="8906934"/>
            <a:ext cx="7774782" cy="13100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1CE2FDD-BFC0-49C6-B8FD-BAF4D3A64981}" type="datetimeFigureOut">
              <a:rPr lang="en-US" smtClean="0"/>
              <a:t>3/7/2025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357375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CE2FDD-BFC0-49C6-B8FD-BAF4D3A64981}" type="datetimeFigureOut">
              <a:rPr lang="en-US" smtClean="0"/>
              <a:t>3/7/2025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3085231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CE2FDD-BFC0-49C6-B8FD-BAF4D3A64981}" type="datetimeFigureOut">
              <a:rPr lang="en-US" smtClean="0"/>
              <a:t>3/7/2025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2131489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1625600"/>
            <a:ext cx="5898356" cy="5689600"/>
          </a:xfrm>
        </p:spPr>
        <p:txBody>
          <a:bodyPr anchor="b"/>
          <a:lstStyle>
            <a:lvl1pPr>
              <a:defRPr sz="6400"/>
            </a:lvl1pPr>
          </a:lstStyle>
          <a:p>
            <a:r>
              <a:rPr lang="en-US"/>
              <a:t>Click to edit Master title style</a:t>
            </a:r>
          </a:p>
        </p:txBody>
      </p:sp>
      <p:sp>
        <p:nvSpPr>
          <p:cNvPr id="3" name="Content Placeholder 2"/>
          <p:cNvSpPr>
            <a:spLocks noGrp="1"/>
          </p:cNvSpPr>
          <p:nvPr>
            <p:ph idx="1"/>
          </p:nvPr>
        </p:nvSpPr>
        <p:spPr>
          <a:xfrm>
            <a:off x="7774782" y="3510850"/>
            <a:ext cx="9258300" cy="17328444"/>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2" y="7315200"/>
            <a:ext cx="5898356" cy="13552313"/>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31CE2FDD-BFC0-49C6-B8FD-BAF4D3A64981}" type="datetimeFigureOut">
              <a:rPr lang="en-US" smtClean="0"/>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4286997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1625600"/>
            <a:ext cx="5898356" cy="5689600"/>
          </a:xfrm>
        </p:spPr>
        <p:txBody>
          <a:bodyPr anchor="b"/>
          <a:lstStyle>
            <a:lvl1pPr>
              <a:defRPr sz="6400"/>
            </a:lvl1pPr>
          </a:lstStyle>
          <a:p>
            <a:r>
              <a:rPr lang="en-US"/>
              <a:t>Click to edit Master title style</a:t>
            </a:r>
          </a:p>
        </p:txBody>
      </p:sp>
      <p:sp>
        <p:nvSpPr>
          <p:cNvPr id="3" name="Picture Placeholder 2"/>
          <p:cNvSpPr>
            <a:spLocks noGrp="1" noChangeAspect="1"/>
          </p:cNvSpPr>
          <p:nvPr>
            <p:ph type="pic" idx="1"/>
          </p:nvPr>
        </p:nvSpPr>
        <p:spPr>
          <a:xfrm>
            <a:off x="7774782" y="3510850"/>
            <a:ext cx="9258300" cy="17328444"/>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p:nvPr>
        </p:nvSpPr>
        <p:spPr>
          <a:xfrm>
            <a:off x="1259682" y="7315200"/>
            <a:ext cx="5898356" cy="13552313"/>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31CE2FDD-BFC0-49C6-B8FD-BAF4D3A64981}" type="datetimeFigureOut">
              <a:rPr lang="en-US" smtClean="0"/>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35523F-D029-4AAE-A644-369B38A3AB99}" type="slidenum">
              <a:rPr lang="en-US" smtClean="0"/>
              <a:t>‹#›</a:t>
            </a:fld>
            <a:endParaRPr lang="en-US"/>
          </a:p>
        </p:txBody>
      </p:sp>
    </p:spTree>
    <p:extLst>
      <p:ext uri="{BB962C8B-B14F-4D97-AF65-F5344CB8AC3E}">
        <p14:creationId xmlns:p14="http://schemas.microsoft.com/office/powerpoint/2010/main" val="198855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1298228"/>
            <a:ext cx="15773400" cy="471311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6491111"/>
            <a:ext cx="15773400" cy="15471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22600361"/>
            <a:ext cx="4114800" cy="1298222"/>
          </a:xfrm>
          <a:prstGeom prst="rect">
            <a:avLst/>
          </a:prstGeom>
        </p:spPr>
        <p:txBody>
          <a:bodyPr vert="horz" lIns="91440" tIns="45720" rIns="91440" bIns="45720" rtlCol="0" anchor="ctr"/>
          <a:lstStyle>
            <a:lvl1pPr algn="l">
              <a:defRPr sz="2400">
                <a:solidFill>
                  <a:schemeClr val="tx1">
                    <a:tint val="82000"/>
                  </a:schemeClr>
                </a:solidFill>
              </a:defRPr>
            </a:lvl1pPr>
          </a:lstStyle>
          <a:p>
            <a:fld id="{31CE2FDD-BFC0-49C6-B8FD-BAF4D3A64981}" type="datetimeFigureOut">
              <a:rPr lang="en-US" smtClean="0"/>
              <a:t>3/7/2025</a:t>
            </a:fld>
            <a:endParaRPr lang="en-US"/>
          </a:p>
        </p:txBody>
      </p:sp>
      <p:sp>
        <p:nvSpPr>
          <p:cNvPr id="5" name="Footer Placeholder 4"/>
          <p:cNvSpPr>
            <a:spLocks noGrp="1"/>
          </p:cNvSpPr>
          <p:nvPr>
            <p:ph type="ftr" sz="quarter" idx="3"/>
          </p:nvPr>
        </p:nvSpPr>
        <p:spPr>
          <a:xfrm>
            <a:off x="6057900" y="22600361"/>
            <a:ext cx="6172200" cy="1298222"/>
          </a:xfrm>
          <a:prstGeom prst="rect">
            <a:avLst/>
          </a:prstGeom>
        </p:spPr>
        <p:txBody>
          <a:bodyPr vert="horz" lIns="91440" tIns="45720" rIns="91440" bIns="45720" rtlCol="0" anchor="ctr"/>
          <a:lstStyle>
            <a:lvl1pPr algn="ctr">
              <a:defRPr sz="24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2915900" y="22600361"/>
            <a:ext cx="4114800" cy="1298222"/>
          </a:xfrm>
          <a:prstGeom prst="rect">
            <a:avLst/>
          </a:prstGeom>
        </p:spPr>
        <p:txBody>
          <a:bodyPr vert="horz" lIns="91440" tIns="45720" rIns="91440" bIns="45720" rtlCol="0" anchor="ctr"/>
          <a:lstStyle>
            <a:lvl1pPr algn="r">
              <a:defRPr sz="2400">
                <a:solidFill>
                  <a:schemeClr val="tx1">
                    <a:tint val="82000"/>
                  </a:schemeClr>
                </a:solidFill>
              </a:defRPr>
            </a:lvl1pPr>
          </a:lstStyle>
          <a:p>
            <a:fld id="{F535523F-D029-4AAE-A644-369B38A3AB99}" type="slidenum">
              <a:rPr lang="en-US" smtClean="0"/>
              <a:t>‹#›</a:t>
            </a:fld>
            <a:endParaRPr lang="en-US"/>
          </a:p>
        </p:txBody>
      </p:sp>
    </p:spTree>
    <p:extLst>
      <p:ext uri="{BB962C8B-B14F-4D97-AF65-F5344CB8AC3E}">
        <p14:creationId xmlns:p14="http://schemas.microsoft.com/office/powerpoint/2010/main" val="3186481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18/10/relationships/comments" Target="../comments/modernComment_11D_909389C3.xml"/><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oleObject" Target="../embeddings/oleObject17.bin"/><Relationship Id="rId18" Type="http://schemas.openxmlformats.org/officeDocument/2006/relationships/image" Target="../media/image52.emf"/><Relationship Id="rId3" Type="http://schemas.openxmlformats.org/officeDocument/2006/relationships/oleObject" Target="../embeddings/oleObject12.bin"/><Relationship Id="rId21" Type="http://schemas.openxmlformats.org/officeDocument/2006/relationships/oleObject" Target="../embeddings/oleObject21.bin"/><Relationship Id="rId7" Type="http://schemas.openxmlformats.org/officeDocument/2006/relationships/oleObject" Target="../embeddings/oleObject14.bin"/><Relationship Id="rId12" Type="http://schemas.openxmlformats.org/officeDocument/2006/relationships/image" Target="../media/image49.emf"/><Relationship Id="rId17" Type="http://schemas.openxmlformats.org/officeDocument/2006/relationships/oleObject" Target="../embeddings/oleObject19.bin"/><Relationship Id="rId2" Type="http://schemas.openxmlformats.org/officeDocument/2006/relationships/notesSlide" Target="../notesSlides/notesSlide11.xml"/><Relationship Id="rId16" Type="http://schemas.openxmlformats.org/officeDocument/2006/relationships/image" Target="../media/image51.emf"/><Relationship Id="rId20"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46.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48.emf"/><Relationship Id="rId19" Type="http://schemas.openxmlformats.org/officeDocument/2006/relationships/oleObject" Target="../embeddings/oleObject20.bin"/><Relationship Id="rId4" Type="http://schemas.openxmlformats.org/officeDocument/2006/relationships/image" Target="../media/image45.emf"/><Relationship Id="rId9" Type="http://schemas.openxmlformats.org/officeDocument/2006/relationships/oleObject" Target="../embeddings/oleObject15.bin"/><Relationship Id="rId14" Type="http://schemas.openxmlformats.org/officeDocument/2006/relationships/image" Target="../media/image50.emf"/><Relationship Id="rId22" Type="http://schemas.openxmlformats.org/officeDocument/2006/relationships/image" Target="../media/image54.emf"/></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4.xml"/><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33.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oleObject" Target="../embeddings/oleObject6.bin"/><Relationship Id="rId18" Type="http://schemas.openxmlformats.org/officeDocument/2006/relationships/oleObject" Target="../embeddings/oleObject8.bin"/><Relationship Id="rId3" Type="http://schemas.openxmlformats.org/officeDocument/2006/relationships/oleObject" Target="../embeddings/oleObject1.bin"/><Relationship Id="rId21" Type="http://schemas.openxmlformats.org/officeDocument/2006/relationships/image" Target="../media/image15.emf"/><Relationship Id="rId7" Type="http://schemas.openxmlformats.org/officeDocument/2006/relationships/oleObject" Target="../embeddings/oleObject3.bin"/><Relationship Id="rId12" Type="http://schemas.openxmlformats.org/officeDocument/2006/relationships/image" Target="../media/image10.emf"/><Relationship Id="rId17" Type="http://schemas.openxmlformats.org/officeDocument/2006/relationships/image" Target="../media/image13.emf"/><Relationship Id="rId2" Type="http://schemas.openxmlformats.org/officeDocument/2006/relationships/notesSlide" Target="../notesSlides/notesSlide3.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12.png"/><Relationship Id="rId23" Type="http://schemas.openxmlformats.org/officeDocument/2006/relationships/image" Target="../media/image16.emf"/><Relationship Id="rId10" Type="http://schemas.openxmlformats.org/officeDocument/2006/relationships/image" Target="../media/image9.emf"/><Relationship Id="rId19" Type="http://schemas.openxmlformats.org/officeDocument/2006/relationships/image" Target="../media/image14.emf"/><Relationship Id="rId4" Type="http://schemas.openxmlformats.org/officeDocument/2006/relationships/image" Target="../media/image6.emf"/><Relationship Id="rId9" Type="http://schemas.openxmlformats.org/officeDocument/2006/relationships/oleObject" Target="../embeddings/oleObject4.bin"/><Relationship Id="rId14" Type="http://schemas.openxmlformats.org/officeDocument/2006/relationships/image" Target="../media/image11.emf"/><Relationship Id="rId22" Type="http://schemas.openxmlformats.org/officeDocument/2006/relationships/oleObject" Target="../embeddings/oleObject10.bin"/></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11.bin"/><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emf"/><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ED014-CFA7-0B0A-0126-0900AA03ED98}"/>
              </a:ext>
            </a:extLst>
          </p:cNvPr>
          <p:cNvSpPr>
            <a:spLocks noGrp="1"/>
          </p:cNvSpPr>
          <p:nvPr>
            <p:ph type="ctrTitle"/>
          </p:nvPr>
        </p:nvSpPr>
        <p:spPr/>
        <p:txBody>
          <a:bodyPr/>
          <a:lstStyle/>
          <a:p>
            <a:r>
              <a:rPr lang="en-US" dirty="0"/>
              <a:t>Main Figures</a:t>
            </a:r>
          </a:p>
        </p:txBody>
      </p:sp>
    </p:spTree>
    <p:extLst>
      <p:ext uri="{BB962C8B-B14F-4D97-AF65-F5344CB8AC3E}">
        <p14:creationId xmlns:p14="http://schemas.microsoft.com/office/powerpoint/2010/main" val="389395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C0A9-CCC9-72F4-CD0B-24F19C38DF9E}"/>
              </a:ext>
            </a:extLst>
          </p:cNvPr>
          <p:cNvSpPr>
            <a:spLocks noGrp="1"/>
          </p:cNvSpPr>
          <p:nvPr>
            <p:ph type="title"/>
          </p:nvPr>
        </p:nvSpPr>
        <p:spPr/>
        <p:txBody>
          <a:bodyPr/>
          <a:lstStyle/>
          <a:p>
            <a:r>
              <a:rPr lang="en-US" dirty="0"/>
              <a:t>Supplementary Data</a:t>
            </a:r>
          </a:p>
        </p:txBody>
      </p:sp>
      <p:sp>
        <p:nvSpPr>
          <p:cNvPr id="3" name="Content Placeholder 2">
            <a:extLst>
              <a:ext uri="{FF2B5EF4-FFF2-40B4-BE49-F238E27FC236}">
                <a16:creationId xmlns:a16="http://schemas.microsoft.com/office/drawing/2014/main" id="{9CB95276-FB2F-AD8D-2E48-ECE092C5F9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57828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9B697-C6F8-9246-8AE0-AF13633E489F}"/>
              </a:ext>
            </a:extLst>
          </p:cNvPr>
          <p:cNvPicPr>
            <a:picLocks noChangeAspect="1"/>
          </p:cNvPicPr>
          <p:nvPr/>
        </p:nvPicPr>
        <p:blipFill>
          <a:blip r:embed="rId3"/>
          <a:srcRect b="21508"/>
          <a:stretch/>
        </p:blipFill>
        <p:spPr>
          <a:xfrm>
            <a:off x="1548603" y="1901206"/>
            <a:ext cx="14034298" cy="4078830"/>
          </a:xfrm>
          <a:prstGeom prst="rect">
            <a:avLst/>
          </a:prstGeom>
        </p:spPr>
      </p:pic>
      <p:pic>
        <p:nvPicPr>
          <p:cNvPr id="9" name="Picture 8">
            <a:extLst>
              <a:ext uri="{FF2B5EF4-FFF2-40B4-BE49-F238E27FC236}">
                <a16:creationId xmlns:a16="http://schemas.microsoft.com/office/drawing/2014/main" id="{A12D4902-5A1E-6D6B-670F-AAA338328222}"/>
              </a:ext>
            </a:extLst>
          </p:cNvPr>
          <p:cNvPicPr>
            <a:picLocks noChangeAspect="1"/>
          </p:cNvPicPr>
          <p:nvPr/>
        </p:nvPicPr>
        <p:blipFill>
          <a:blip r:embed="rId4"/>
          <a:srcRect b="23546"/>
          <a:stretch/>
        </p:blipFill>
        <p:spPr>
          <a:xfrm>
            <a:off x="1623956" y="6570163"/>
            <a:ext cx="13958945" cy="3966897"/>
          </a:xfrm>
          <a:prstGeom prst="rect">
            <a:avLst/>
          </a:prstGeom>
        </p:spPr>
      </p:pic>
      <p:sp>
        <p:nvSpPr>
          <p:cNvPr id="10" name="TextBox 9">
            <a:extLst>
              <a:ext uri="{FF2B5EF4-FFF2-40B4-BE49-F238E27FC236}">
                <a16:creationId xmlns:a16="http://schemas.microsoft.com/office/drawing/2014/main" id="{641197C6-D0DC-2225-ADDD-F44B5ACF7BAB}"/>
              </a:ext>
            </a:extLst>
          </p:cNvPr>
          <p:cNvSpPr txBox="1"/>
          <p:nvPr/>
        </p:nvSpPr>
        <p:spPr>
          <a:xfrm rot="16200000">
            <a:off x="5069772" y="3005476"/>
            <a:ext cx="2731765" cy="523220"/>
          </a:xfrm>
          <a:prstGeom prst="rect">
            <a:avLst/>
          </a:prstGeom>
          <a:solidFill>
            <a:schemeClr val="bg1"/>
          </a:solidFill>
        </p:spPr>
        <p:txBody>
          <a:bodyPr wrap="square" rtlCol="0">
            <a:spAutoFit/>
          </a:bodyPr>
          <a:lstStyle/>
          <a:p>
            <a:r>
              <a:rPr lang="en-US" sz="2800"/>
              <a:t>Side Scatter</a:t>
            </a:r>
          </a:p>
        </p:txBody>
      </p:sp>
      <p:sp>
        <p:nvSpPr>
          <p:cNvPr id="11" name="TextBox 10">
            <a:extLst>
              <a:ext uri="{FF2B5EF4-FFF2-40B4-BE49-F238E27FC236}">
                <a16:creationId xmlns:a16="http://schemas.microsoft.com/office/drawing/2014/main" id="{E95355A9-4F76-D560-2DFA-B7D1394C0C03}"/>
              </a:ext>
            </a:extLst>
          </p:cNvPr>
          <p:cNvSpPr txBox="1"/>
          <p:nvPr/>
        </p:nvSpPr>
        <p:spPr>
          <a:xfrm rot="16200000">
            <a:off x="535021" y="7776365"/>
            <a:ext cx="2283751" cy="523220"/>
          </a:xfrm>
          <a:prstGeom prst="rect">
            <a:avLst/>
          </a:prstGeom>
          <a:solidFill>
            <a:schemeClr val="bg1"/>
          </a:solidFill>
        </p:spPr>
        <p:txBody>
          <a:bodyPr wrap="square" rtlCol="0">
            <a:spAutoFit/>
          </a:bodyPr>
          <a:lstStyle/>
          <a:p>
            <a:r>
              <a:rPr lang="en-US" sz="2800"/>
              <a:t>CD14 </a:t>
            </a:r>
            <a:r>
              <a:rPr lang="en-US" sz="2800">
                <a:solidFill>
                  <a:schemeClr val="accent4"/>
                </a:solidFill>
              </a:rPr>
              <a:t>BB700</a:t>
            </a:r>
          </a:p>
        </p:txBody>
      </p:sp>
      <p:sp>
        <p:nvSpPr>
          <p:cNvPr id="12" name="TextBox 11">
            <a:extLst>
              <a:ext uri="{FF2B5EF4-FFF2-40B4-BE49-F238E27FC236}">
                <a16:creationId xmlns:a16="http://schemas.microsoft.com/office/drawing/2014/main" id="{A9802C54-4D2A-2D7C-618C-A2C24898EBF6}"/>
              </a:ext>
            </a:extLst>
          </p:cNvPr>
          <p:cNvSpPr txBox="1"/>
          <p:nvPr/>
        </p:nvSpPr>
        <p:spPr>
          <a:xfrm rot="16200000">
            <a:off x="5208705" y="7745273"/>
            <a:ext cx="2542408" cy="523220"/>
          </a:xfrm>
          <a:prstGeom prst="rect">
            <a:avLst/>
          </a:prstGeom>
          <a:solidFill>
            <a:schemeClr val="bg1"/>
          </a:solidFill>
        </p:spPr>
        <p:txBody>
          <a:bodyPr wrap="square" rtlCol="0">
            <a:spAutoFit/>
          </a:bodyPr>
          <a:lstStyle/>
          <a:p>
            <a:r>
              <a:rPr lang="en-US" sz="2800"/>
              <a:t>CD56 </a:t>
            </a:r>
            <a:r>
              <a:rPr lang="en-US" sz="2800">
                <a:solidFill>
                  <a:schemeClr val="accent4"/>
                </a:solidFill>
              </a:rPr>
              <a:t>BUV563</a:t>
            </a:r>
          </a:p>
        </p:txBody>
      </p:sp>
      <p:sp>
        <p:nvSpPr>
          <p:cNvPr id="13" name="TextBox 12">
            <a:extLst>
              <a:ext uri="{FF2B5EF4-FFF2-40B4-BE49-F238E27FC236}">
                <a16:creationId xmlns:a16="http://schemas.microsoft.com/office/drawing/2014/main" id="{7333D3C6-437C-E09E-A026-19F683768F63}"/>
              </a:ext>
            </a:extLst>
          </p:cNvPr>
          <p:cNvSpPr txBox="1"/>
          <p:nvPr/>
        </p:nvSpPr>
        <p:spPr>
          <a:xfrm rot="16200000">
            <a:off x="9151673" y="2505865"/>
            <a:ext cx="3935314" cy="523220"/>
          </a:xfrm>
          <a:prstGeom prst="rect">
            <a:avLst/>
          </a:prstGeom>
          <a:solidFill>
            <a:schemeClr val="bg1"/>
          </a:solidFill>
        </p:spPr>
        <p:txBody>
          <a:bodyPr wrap="square" rtlCol="0">
            <a:spAutoFit/>
          </a:bodyPr>
          <a:lstStyle/>
          <a:p>
            <a:r>
              <a:rPr lang="en-US" sz="2800"/>
              <a:t>CD3/CD19 </a:t>
            </a:r>
            <a:r>
              <a:rPr lang="en-US" sz="2800">
                <a:solidFill>
                  <a:schemeClr val="accent4"/>
                </a:solidFill>
              </a:rPr>
              <a:t>BV510</a:t>
            </a:r>
          </a:p>
        </p:txBody>
      </p:sp>
      <p:sp>
        <p:nvSpPr>
          <p:cNvPr id="14" name="TextBox 13">
            <a:extLst>
              <a:ext uri="{FF2B5EF4-FFF2-40B4-BE49-F238E27FC236}">
                <a16:creationId xmlns:a16="http://schemas.microsoft.com/office/drawing/2014/main" id="{0D85D21E-A0EA-55F7-C003-1830C99E72F5}"/>
              </a:ext>
            </a:extLst>
          </p:cNvPr>
          <p:cNvSpPr txBox="1"/>
          <p:nvPr/>
        </p:nvSpPr>
        <p:spPr>
          <a:xfrm rot="16200000">
            <a:off x="9923477" y="7640996"/>
            <a:ext cx="2542408" cy="523220"/>
          </a:xfrm>
          <a:prstGeom prst="rect">
            <a:avLst/>
          </a:prstGeom>
          <a:solidFill>
            <a:schemeClr val="bg1"/>
          </a:solidFill>
        </p:spPr>
        <p:txBody>
          <a:bodyPr wrap="square" rtlCol="0">
            <a:spAutoFit/>
          </a:bodyPr>
          <a:lstStyle/>
          <a:p>
            <a:r>
              <a:rPr lang="en-US" sz="2800"/>
              <a:t>CD56 </a:t>
            </a:r>
            <a:r>
              <a:rPr lang="en-US" sz="2800">
                <a:solidFill>
                  <a:schemeClr val="accent4"/>
                </a:solidFill>
              </a:rPr>
              <a:t>BUV563</a:t>
            </a:r>
          </a:p>
        </p:txBody>
      </p:sp>
      <p:sp>
        <p:nvSpPr>
          <p:cNvPr id="15" name="TextBox 14">
            <a:extLst>
              <a:ext uri="{FF2B5EF4-FFF2-40B4-BE49-F238E27FC236}">
                <a16:creationId xmlns:a16="http://schemas.microsoft.com/office/drawing/2014/main" id="{3C1E9A7F-A4FC-8734-CC79-A1A3CDA9A79A}"/>
              </a:ext>
            </a:extLst>
          </p:cNvPr>
          <p:cNvSpPr txBox="1"/>
          <p:nvPr/>
        </p:nvSpPr>
        <p:spPr>
          <a:xfrm rot="16200000">
            <a:off x="379782" y="3005477"/>
            <a:ext cx="2731763" cy="523220"/>
          </a:xfrm>
          <a:prstGeom prst="rect">
            <a:avLst/>
          </a:prstGeom>
          <a:solidFill>
            <a:schemeClr val="bg1"/>
          </a:solidFill>
        </p:spPr>
        <p:txBody>
          <a:bodyPr wrap="square" rtlCol="0">
            <a:spAutoFit/>
          </a:bodyPr>
          <a:lstStyle/>
          <a:p>
            <a:r>
              <a:rPr lang="en-US" sz="2800"/>
              <a:t>Side Scatter</a:t>
            </a:r>
          </a:p>
        </p:txBody>
      </p:sp>
      <p:sp>
        <p:nvSpPr>
          <p:cNvPr id="16" name="TextBox 15">
            <a:extLst>
              <a:ext uri="{FF2B5EF4-FFF2-40B4-BE49-F238E27FC236}">
                <a16:creationId xmlns:a16="http://schemas.microsoft.com/office/drawing/2014/main" id="{6F73493E-D26B-7E31-139C-2ACDFF223237}"/>
              </a:ext>
            </a:extLst>
          </p:cNvPr>
          <p:cNvSpPr txBox="1"/>
          <p:nvPr/>
        </p:nvSpPr>
        <p:spPr>
          <a:xfrm>
            <a:off x="3165181" y="5548190"/>
            <a:ext cx="3053115" cy="523220"/>
          </a:xfrm>
          <a:prstGeom prst="rect">
            <a:avLst/>
          </a:prstGeom>
          <a:solidFill>
            <a:schemeClr val="bg1"/>
          </a:solidFill>
        </p:spPr>
        <p:txBody>
          <a:bodyPr wrap="square" rtlCol="0">
            <a:spAutoFit/>
          </a:bodyPr>
          <a:lstStyle/>
          <a:p>
            <a:r>
              <a:rPr lang="en-US" sz="2800">
                <a:solidFill>
                  <a:srgbClr val="0070C0"/>
                </a:solidFill>
              </a:rPr>
              <a:t>Live Dead Blue</a:t>
            </a:r>
          </a:p>
        </p:txBody>
      </p:sp>
      <p:sp>
        <p:nvSpPr>
          <p:cNvPr id="17" name="TextBox 16">
            <a:extLst>
              <a:ext uri="{FF2B5EF4-FFF2-40B4-BE49-F238E27FC236}">
                <a16:creationId xmlns:a16="http://schemas.microsoft.com/office/drawing/2014/main" id="{B9908CC8-0CB4-9789-3152-394506B3AAFD}"/>
              </a:ext>
            </a:extLst>
          </p:cNvPr>
          <p:cNvSpPr txBox="1"/>
          <p:nvPr/>
        </p:nvSpPr>
        <p:spPr>
          <a:xfrm>
            <a:off x="7685833" y="5548190"/>
            <a:ext cx="3252873" cy="523220"/>
          </a:xfrm>
          <a:prstGeom prst="rect">
            <a:avLst/>
          </a:prstGeom>
          <a:solidFill>
            <a:schemeClr val="bg1"/>
          </a:solidFill>
        </p:spPr>
        <p:txBody>
          <a:bodyPr wrap="square" rtlCol="0">
            <a:spAutoFit/>
          </a:bodyPr>
          <a:lstStyle/>
          <a:p>
            <a:r>
              <a:rPr lang="en-US" sz="2800"/>
              <a:t>CD45</a:t>
            </a:r>
            <a:r>
              <a:rPr lang="en-US" sz="2800">
                <a:solidFill>
                  <a:srgbClr val="0070C0"/>
                </a:solidFill>
              </a:rPr>
              <a:t> </a:t>
            </a:r>
            <a:r>
              <a:rPr lang="en-US" sz="2800">
                <a:solidFill>
                  <a:schemeClr val="accent5">
                    <a:lumMod val="60000"/>
                    <a:lumOff val="40000"/>
                  </a:schemeClr>
                </a:solidFill>
              </a:rPr>
              <a:t>AF532</a:t>
            </a:r>
            <a:r>
              <a:rPr lang="en-US" sz="2800">
                <a:solidFill>
                  <a:srgbClr val="0070C0"/>
                </a:solidFill>
              </a:rPr>
              <a:t>       </a:t>
            </a:r>
          </a:p>
        </p:txBody>
      </p:sp>
      <p:sp>
        <p:nvSpPr>
          <p:cNvPr id="18" name="TextBox 17">
            <a:extLst>
              <a:ext uri="{FF2B5EF4-FFF2-40B4-BE49-F238E27FC236}">
                <a16:creationId xmlns:a16="http://schemas.microsoft.com/office/drawing/2014/main" id="{FD06FCCD-FDD0-8CEA-0902-7D83B99BA8D1}"/>
              </a:ext>
            </a:extLst>
          </p:cNvPr>
          <p:cNvSpPr txBox="1"/>
          <p:nvPr/>
        </p:nvSpPr>
        <p:spPr>
          <a:xfrm>
            <a:off x="12356861" y="5548190"/>
            <a:ext cx="3516773" cy="523220"/>
          </a:xfrm>
          <a:prstGeom prst="rect">
            <a:avLst/>
          </a:prstGeom>
          <a:solidFill>
            <a:schemeClr val="bg1"/>
          </a:solidFill>
        </p:spPr>
        <p:txBody>
          <a:bodyPr wrap="square" rtlCol="0">
            <a:spAutoFit/>
          </a:bodyPr>
          <a:lstStyle/>
          <a:p>
            <a:r>
              <a:rPr lang="en-US" sz="2800"/>
              <a:t>CD123 </a:t>
            </a:r>
            <a:r>
              <a:rPr lang="en-US" sz="2800">
                <a:solidFill>
                  <a:schemeClr val="accent5">
                    <a:lumMod val="60000"/>
                    <a:lumOff val="40000"/>
                  </a:schemeClr>
                </a:solidFill>
              </a:rPr>
              <a:t>BV605       </a:t>
            </a:r>
          </a:p>
        </p:txBody>
      </p:sp>
      <p:sp>
        <p:nvSpPr>
          <p:cNvPr id="19" name="TextBox 18">
            <a:extLst>
              <a:ext uri="{FF2B5EF4-FFF2-40B4-BE49-F238E27FC236}">
                <a16:creationId xmlns:a16="http://schemas.microsoft.com/office/drawing/2014/main" id="{A4EA5C58-8622-460C-B129-42FE1E37DC60}"/>
              </a:ext>
            </a:extLst>
          </p:cNvPr>
          <p:cNvSpPr txBox="1"/>
          <p:nvPr/>
        </p:nvSpPr>
        <p:spPr>
          <a:xfrm>
            <a:off x="3157281" y="10217148"/>
            <a:ext cx="2918319" cy="523220"/>
          </a:xfrm>
          <a:prstGeom prst="rect">
            <a:avLst/>
          </a:prstGeom>
          <a:solidFill>
            <a:schemeClr val="bg1"/>
          </a:solidFill>
        </p:spPr>
        <p:txBody>
          <a:bodyPr wrap="square" rtlCol="0">
            <a:spAutoFit/>
          </a:bodyPr>
          <a:lstStyle/>
          <a:p>
            <a:r>
              <a:rPr lang="en-US" sz="2800"/>
              <a:t>HLADR</a:t>
            </a:r>
            <a:r>
              <a:rPr lang="en-US" sz="2800">
                <a:solidFill>
                  <a:srgbClr val="0070C0"/>
                </a:solidFill>
              </a:rPr>
              <a:t> </a:t>
            </a:r>
            <a:r>
              <a:rPr lang="en-US" sz="2800">
                <a:solidFill>
                  <a:schemeClr val="accent5">
                    <a:lumMod val="60000"/>
                    <a:lumOff val="40000"/>
                  </a:schemeClr>
                </a:solidFill>
              </a:rPr>
              <a:t>BUV661  </a:t>
            </a:r>
            <a:r>
              <a:rPr lang="en-US" sz="2800">
                <a:solidFill>
                  <a:srgbClr val="0070C0"/>
                </a:solidFill>
              </a:rPr>
              <a:t>     </a:t>
            </a:r>
          </a:p>
        </p:txBody>
      </p:sp>
      <p:sp>
        <p:nvSpPr>
          <p:cNvPr id="20" name="TextBox 19">
            <a:extLst>
              <a:ext uri="{FF2B5EF4-FFF2-40B4-BE49-F238E27FC236}">
                <a16:creationId xmlns:a16="http://schemas.microsoft.com/office/drawing/2014/main" id="{D1D7914D-E08F-B6C4-1F3F-A06A22745F67}"/>
              </a:ext>
            </a:extLst>
          </p:cNvPr>
          <p:cNvSpPr txBox="1"/>
          <p:nvPr/>
        </p:nvSpPr>
        <p:spPr>
          <a:xfrm>
            <a:off x="7764452" y="10217148"/>
            <a:ext cx="2698164" cy="523220"/>
          </a:xfrm>
          <a:prstGeom prst="rect">
            <a:avLst/>
          </a:prstGeom>
          <a:solidFill>
            <a:schemeClr val="bg1"/>
          </a:solidFill>
        </p:spPr>
        <p:txBody>
          <a:bodyPr wrap="square" rtlCol="0">
            <a:spAutoFit/>
          </a:bodyPr>
          <a:lstStyle/>
          <a:p>
            <a:r>
              <a:rPr lang="en-US" sz="2800"/>
              <a:t>CD16</a:t>
            </a:r>
            <a:r>
              <a:rPr lang="en-US" sz="2800">
                <a:solidFill>
                  <a:srgbClr val="0070C0"/>
                </a:solidFill>
              </a:rPr>
              <a:t> </a:t>
            </a:r>
            <a:r>
              <a:rPr lang="en-US" sz="2800">
                <a:solidFill>
                  <a:schemeClr val="accent5">
                    <a:lumMod val="60000"/>
                    <a:lumOff val="40000"/>
                  </a:schemeClr>
                </a:solidFill>
              </a:rPr>
              <a:t>BUV496  </a:t>
            </a:r>
            <a:r>
              <a:rPr lang="en-US" sz="2800">
                <a:solidFill>
                  <a:srgbClr val="0070C0"/>
                </a:solidFill>
              </a:rPr>
              <a:t>     </a:t>
            </a:r>
          </a:p>
        </p:txBody>
      </p:sp>
      <p:sp>
        <p:nvSpPr>
          <p:cNvPr id="21" name="TextBox 20">
            <a:extLst>
              <a:ext uri="{FF2B5EF4-FFF2-40B4-BE49-F238E27FC236}">
                <a16:creationId xmlns:a16="http://schemas.microsoft.com/office/drawing/2014/main" id="{93B03FF9-DACF-248D-EB4F-CFC666CF6B6D}"/>
              </a:ext>
            </a:extLst>
          </p:cNvPr>
          <p:cNvSpPr txBox="1"/>
          <p:nvPr/>
        </p:nvSpPr>
        <p:spPr>
          <a:xfrm>
            <a:off x="12402807" y="10217148"/>
            <a:ext cx="2698164" cy="523220"/>
          </a:xfrm>
          <a:prstGeom prst="rect">
            <a:avLst/>
          </a:prstGeom>
          <a:solidFill>
            <a:schemeClr val="bg1"/>
          </a:solidFill>
        </p:spPr>
        <p:txBody>
          <a:bodyPr wrap="square" rtlCol="0">
            <a:spAutoFit/>
          </a:bodyPr>
          <a:lstStyle/>
          <a:p>
            <a:r>
              <a:rPr lang="en-US" sz="2800"/>
              <a:t>CD16</a:t>
            </a:r>
            <a:r>
              <a:rPr lang="en-US" sz="2800">
                <a:solidFill>
                  <a:srgbClr val="0070C0"/>
                </a:solidFill>
              </a:rPr>
              <a:t> </a:t>
            </a:r>
            <a:r>
              <a:rPr lang="en-US" sz="2800">
                <a:solidFill>
                  <a:schemeClr val="accent5">
                    <a:lumMod val="60000"/>
                    <a:lumOff val="40000"/>
                  </a:schemeClr>
                </a:solidFill>
              </a:rPr>
              <a:t>BUV496  </a:t>
            </a:r>
            <a:r>
              <a:rPr lang="en-US" sz="2800">
                <a:solidFill>
                  <a:srgbClr val="0070C0"/>
                </a:solidFill>
              </a:rPr>
              <a:t>     </a:t>
            </a:r>
          </a:p>
        </p:txBody>
      </p:sp>
      <p:sp>
        <p:nvSpPr>
          <p:cNvPr id="22" name="TextBox 21">
            <a:extLst>
              <a:ext uri="{FF2B5EF4-FFF2-40B4-BE49-F238E27FC236}">
                <a16:creationId xmlns:a16="http://schemas.microsoft.com/office/drawing/2014/main" id="{0D4BBEA0-EB67-0032-FFF6-2BD664A049C9}"/>
              </a:ext>
            </a:extLst>
          </p:cNvPr>
          <p:cNvSpPr txBox="1"/>
          <p:nvPr/>
        </p:nvSpPr>
        <p:spPr>
          <a:xfrm>
            <a:off x="2876688" y="2073228"/>
            <a:ext cx="221929" cy="412753"/>
          </a:xfrm>
          <a:prstGeom prst="rect">
            <a:avLst/>
          </a:prstGeom>
          <a:noFill/>
        </p:spPr>
        <p:txBody>
          <a:bodyPr wrap="square" rtlCol="0">
            <a:spAutoFit/>
          </a:bodyPr>
          <a:lstStyle/>
          <a:p>
            <a:r>
              <a:rPr lang="en-US" sz="3733" b="1"/>
              <a:t>i</a:t>
            </a:r>
          </a:p>
        </p:txBody>
      </p:sp>
      <p:sp>
        <p:nvSpPr>
          <p:cNvPr id="23" name="TextBox 22">
            <a:extLst>
              <a:ext uri="{FF2B5EF4-FFF2-40B4-BE49-F238E27FC236}">
                <a16:creationId xmlns:a16="http://schemas.microsoft.com/office/drawing/2014/main" id="{4AB8639D-C2B9-48C7-80A2-831AFF6DBB04}"/>
              </a:ext>
            </a:extLst>
          </p:cNvPr>
          <p:cNvSpPr txBox="1"/>
          <p:nvPr/>
        </p:nvSpPr>
        <p:spPr>
          <a:xfrm>
            <a:off x="9745910" y="4076890"/>
            <a:ext cx="1187161" cy="666786"/>
          </a:xfrm>
          <a:prstGeom prst="rect">
            <a:avLst/>
          </a:prstGeom>
          <a:noFill/>
        </p:spPr>
        <p:txBody>
          <a:bodyPr wrap="square" rtlCol="0">
            <a:spAutoFit/>
          </a:bodyPr>
          <a:lstStyle/>
          <a:p>
            <a:r>
              <a:rPr lang="en-US" sz="3733" b="1"/>
              <a:t>ii</a:t>
            </a:r>
          </a:p>
        </p:txBody>
      </p:sp>
      <p:sp>
        <p:nvSpPr>
          <p:cNvPr id="24" name="TextBox 23">
            <a:extLst>
              <a:ext uri="{FF2B5EF4-FFF2-40B4-BE49-F238E27FC236}">
                <a16:creationId xmlns:a16="http://schemas.microsoft.com/office/drawing/2014/main" id="{FE21154F-11C4-1646-2F69-AB036EE1FBEA}"/>
              </a:ext>
            </a:extLst>
          </p:cNvPr>
          <p:cNvSpPr txBox="1"/>
          <p:nvPr/>
        </p:nvSpPr>
        <p:spPr>
          <a:xfrm>
            <a:off x="13048898" y="4602418"/>
            <a:ext cx="2095726" cy="666786"/>
          </a:xfrm>
          <a:prstGeom prst="rect">
            <a:avLst/>
          </a:prstGeom>
          <a:noFill/>
        </p:spPr>
        <p:txBody>
          <a:bodyPr wrap="square" rtlCol="0">
            <a:spAutoFit/>
          </a:bodyPr>
          <a:lstStyle/>
          <a:p>
            <a:r>
              <a:rPr lang="en-US" sz="3733" b="1"/>
              <a:t>iii</a:t>
            </a:r>
          </a:p>
        </p:txBody>
      </p:sp>
      <p:sp>
        <p:nvSpPr>
          <p:cNvPr id="25" name="TextBox 24">
            <a:extLst>
              <a:ext uri="{FF2B5EF4-FFF2-40B4-BE49-F238E27FC236}">
                <a16:creationId xmlns:a16="http://schemas.microsoft.com/office/drawing/2014/main" id="{48EC9BE7-0F00-747B-4A27-80C4662986AB}"/>
              </a:ext>
            </a:extLst>
          </p:cNvPr>
          <p:cNvSpPr txBox="1"/>
          <p:nvPr/>
        </p:nvSpPr>
        <p:spPr>
          <a:xfrm>
            <a:off x="5046120" y="8483096"/>
            <a:ext cx="1172177" cy="690714"/>
          </a:xfrm>
          <a:prstGeom prst="rect">
            <a:avLst/>
          </a:prstGeom>
          <a:noFill/>
        </p:spPr>
        <p:txBody>
          <a:bodyPr wrap="square" rtlCol="0">
            <a:spAutoFit/>
          </a:bodyPr>
          <a:lstStyle/>
          <a:p>
            <a:r>
              <a:rPr lang="en-US" sz="3733" b="1"/>
              <a:t>iv</a:t>
            </a:r>
          </a:p>
        </p:txBody>
      </p:sp>
      <p:sp>
        <p:nvSpPr>
          <p:cNvPr id="26" name="TextBox 25">
            <a:extLst>
              <a:ext uri="{FF2B5EF4-FFF2-40B4-BE49-F238E27FC236}">
                <a16:creationId xmlns:a16="http://schemas.microsoft.com/office/drawing/2014/main" id="{040241B3-B5E5-C348-4348-7072CF999894}"/>
              </a:ext>
            </a:extLst>
          </p:cNvPr>
          <p:cNvSpPr txBox="1"/>
          <p:nvPr/>
        </p:nvSpPr>
        <p:spPr>
          <a:xfrm>
            <a:off x="10102451" y="7992292"/>
            <a:ext cx="298104" cy="412753"/>
          </a:xfrm>
          <a:prstGeom prst="rect">
            <a:avLst/>
          </a:prstGeom>
          <a:noFill/>
        </p:spPr>
        <p:txBody>
          <a:bodyPr wrap="square" rtlCol="0">
            <a:spAutoFit/>
          </a:bodyPr>
          <a:lstStyle/>
          <a:p>
            <a:r>
              <a:rPr lang="en-US" sz="3733" b="1"/>
              <a:t>v</a:t>
            </a:r>
          </a:p>
        </p:txBody>
      </p:sp>
      <p:sp>
        <p:nvSpPr>
          <p:cNvPr id="27" name="TextBox 26">
            <a:extLst>
              <a:ext uri="{FF2B5EF4-FFF2-40B4-BE49-F238E27FC236}">
                <a16:creationId xmlns:a16="http://schemas.microsoft.com/office/drawing/2014/main" id="{DDE9DA35-BF3F-D760-A672-05E851228CD9}"/>
              </a:ext>
            </a:extLst>
          </p:cNvPr>
          <p:cNvSpPr txBox="1"/>
          <p:nvPr/>
        </p:nvSpPr>
        <p:spPr>
          <a:xfrm>
            <a:off x="7394779" y="1386817"/>
            <a:ext cx="2999968" cy="584775"/>
          </a:xfrm>
          <a:prstGeom prst="rect">
            <a:avLst/>
          </a:prstGeom>
          <a:noFill/>
        </p:spPr>
        <p:txBody>
          <a:bodyPr wrap="square" rtlCol="0">
            <a:spAutoFit/>
          </a:bodyPr>
          <a:lstStyle/>
          <a:p>
            <a:r>
              <a:rPr lang="en-US" sz="3200"/>
              <a:t>Gated on i.</a:t>
            </a:r>
          </a:p>
        </p:txBody>
      </p:sp>
      <p:sp>
        <p:nvSpPr>
          <p:cNvPr id="28" name="TextBox 27">
            <a:extLst>
              <a:ext uri="{FF2B5EF4-FFF2-40B4-BE49-F238E27FC236}">
                <a16:creationId xmlns:a16="http://schemas.microsoft.com/office/drawing/2014/main" id="{F6E9B0F8-2890-C697-4FFB-1F84F0A9B0CF}"/>
              </a:ext>
            </a:extLst>
          </p:cNvPr>
          <p:cNvSpPr txBox="1"/>
          <p:nvPr/>
        </p:nvSpPr>
        <p:spPr>
          <a:xfrm>
            <a:off x="11961386" y="1386817"/>
            <a:ext cx="3139585" cy="584775"/>
          </a:xfrm>
          <a:prstGeom prst="rect">
            <a:avLst/>
          </a:prstGeom>
          <a:noFill/>
        </p:spPr>
        <p:txBody>
          <a:bodyPr wrap="square" rtlCol="0">
            <a:spAutoFit/>
          </a:bodyPr>
          <a:lstStyle/>
          <a:p>
            <a:r>
              <a:rPr lang="en-US" sz="3200"/>
              <a:t>Gated on ii.</a:t>
            </a:r>
          </a:p>
        </p:txBody>
      </p:sp>
      <p:sp>
        <p:nvSpPr>
          <p:cNvPr id="29" name="TextBox 28">
            <a:extLst>
              <a:ext uri="{FF2B5EF4-FFF2-40B4-BE49-F238E27FC236}">
                <a16:creationId xmlns:a16="http://schemas.microsoft.com/office/drawing/2014/main" id="{08C0E8EC-0FA7-F40E-236A-AC260193B4BD}"/>
              </a:ext>
            </a:extLst>
          </p:cNvPr>
          <p:cNvSpPr txBox="1"/>
          <p:nvPr/>
        </p:nvSpPr>
        <p:spPr>
          <a:xfrm>
            <a:off x="2591479" y="6084581"/>
            <a:ext cx="4851379" cy="584775"/>
          </a:xfrm>
          <a:prstGeom prst="rect">
            <a:avLst/>
          </a:prstGeom>
          <a:noFill/>
        </p:spPr>
        <p:txBody>
          <a:bodyPr wrap="square" rtlCol="0">
            <a:spAutoFit/>
          </a:bodyPr>
          <a:lstStyle/>
          <a:p>
            <a:r>
              <a:rPr lang="en-US" sz="3200"/>
              <a:t>Gated on iii.</a:t>
            </a:r>
          </a:p>
        </p:txBody>
      </p:sp>
      <p:sp>
        <p:nvSpPr>
          <p:cNvPr id="30" name="TextBox 29">
            <a:extLst>
              <a:ext uri="{FF2B5EF4-FFF2-40B4-BE49-F238E27FC236}">
                <a16:creationId xmlns:a16="http://schemas.microsoft.com/office/drawing/2014/main" id="{B34DE77C-8934-F8C7-73ED-97D7C8453D94}"/>
              </a:ext>
            </a:extLst>
          </p:cNvPr>
          <p:cNvSpPr txBox="1"/>
          <p:nvPr/>
        </p:nvSpPr>
        <p:spPr>
          <a:xfrm>
            <a:off x="7255316" y="6084581"/>
            <a:ext cx="4767945" cy="584775"/>
          </a:xfrm>
          <a:prstGeom prst="rect">
            <a:avLst/>
          </a:prstGeom>
          <a:noFill/>
        </p:spPr>
        <p:txBody>
          <a:bodyPr wrap="square" rtlCol="0">
            <a:spAutoFit/>
          </a:bodyPr>
          <a:lstStyle/>
          <a:p>
            <a:r>
              <a:rPr lang="en-US" sz="3200"/>
              <a:t>Gated on iv.</a:t>
            </a:r>
          </a:p>
        </p:txBody>
      </p:sp>
      <p:sp>
        <p:nvSpPr>
          <p:cNvPr id="31" name="TextBox 30">
            <a:extLst>
              <a:ext uri="{FF2B5EF4-FFF2-40B4-BE49-F238E27FC236}">
                <a16:creationId xmlns:a16="http://schemas.microsoft.com/office/drawing/2014/main" id="{20AEAB45-DCA6-A74B-EFEA-443A6ADFB319}"/>
              </a:ext>
            </a:extLst>
          </p:cNvPr>
          <p:cNvSpPr txBox="1"/>
          <p:nvPr/>
        </p:nvSpPr>
        <p:spPr>
          <a:xfrm>
            <a:off x="11935907" y="6084581"/>
            <a:ext cx="4561393" cy="584775"/>
          </a:xfrm>
          <a:prstGeom prst="rect">
            <a:avLst/>
          </a:prstGeom>
          <a:noFill/>
        </p:spPr>
        <p:txBody>
          <a:bodyPr wrap="square" rtlCol="0">
            <a:spAutoFit/>
          </a:bodyPr>
          <a:lstStyle/>
          <a:p>
            <a:r>
              <a:rPr lang="en-US" sz="3200"/>
              <a:t>Gated on v.</a:t>
            </a:r>
          </a:p>
        </p:txBody>
      </p:sp>
      <p:sp>
        <p:nvSpPr>
          <p:cNvPr id="32" name="TextBox 31">
            <a:extLst>
              <a:ext uri="{FF2B5EF4-FFF2-40B4-BE49-F238E27FC236}">
                <a16:creationId xmlns:a16="http://schemas.microsoft.com/office/drawing/2014/main" id="{CFF39900-9067-7267-1AAF-0A3D5F37D264}"/>
              </a:ext>
            </a:extLst>
          </p:cNvPr>
          <p:cNvSpPr txBox="1"/>
          <p:nvPr/>
        </p:nvSpPr>
        <p:spPr>
          <a:xfrm>
            <a:off x="2436983" y="1414550"/>
            <a:ext cx="4657053" cy="584775"/>
          </a:xfrm>
          <a:prstGeom prst="rect">
            <a:avLst/>
          </a:prstGeom>
          <a:noFill/>
        </p:spPr>
        <p:txBody>
          <a:bodyPr wrap="square" rtlCol="0">
            <a:spAutoFit/>
          </a:bodyPr>
          <a:lstStyle/>
          <a:p>
            <a:r>
              <a:rPr lang="en-US" sz="3200"/>
              <a:t>Gated on singlets</a:t>
            </a:r>
          </a:p>
        </p:txBody>
      </p:sp>
    </p:spTree>
    <p:extLst>
      <p:ext uri="{BB962C8B-B14F-4D97-AF65-F5344CB8AC3E}">
        <p14:creationId xmlns:p14="http://schemas.microsoft.com/office/powerpoint/2010/main" val="1887914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multiple colored bars&#10;&#10;Description automatically generated">
            <a:extLst>
              <a:ext uri="{FF2B5EF4-FFF2-40B4-BE49-F238E27FC236}">
                <a16:creationId xmlns:a16="http://schemas.microsoft.com/office/drawing/2014/main" id="{3BA0C8A0-22A3-F81B-536F-02EF999B515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364" y="11799735"/>
            <a:ext cx="6858000" cy="5486400"/>
          </a:xfrm>
        </p:spPr>
      </p:pic>
      <p:pic>
        <p:nvPicPr>
          <p:cNvPr id="7" name="Picture 6" descr="A graph with a bar chart&#10;&#10;Description automatically generated with medium confidence">
            <a:extLst>
              <a:ext uri="{FF2B5EF4-FFF2-40B4-BE49-F238E27FC236}">
                <a16:creationId xmlns:a16="http://schemas.microsoft.com/office/drawing/2014/main" id="{84D2EB31-A0DB-5A42-C2F1-7D6077A69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3364" y="11799735"/>
            <a:ext cx="6858000" cy="5486400"/>
          </a:xfrm>
          <a:prstGeom prst="rect">
            <a:avLst/>
          </a:prstGeom>
        </p:spPr>
      </p:pic>
      <p:pic>
        <p:nvPicPr>
          <p:cNvPr id="8" name="Picture 7">
            <a:extLst>
              <a:ext uri="{FF2B5EF4-FFF2-40B4-BE49-F238E27FC236}">
                <a16:creationId xmlns:a16="http://schemas.microsoft.com/office/drawing/2014/main" id="{5D6CD01D-D070-5852-7655-82969F99C860}"/>
              </a:ext>
            </a:extLst>
          </p:cNvPr>
          <p:cNvPicPr>
            <a:picLocks noChangeAspect="1"/>
          </p:cNvPicPr>
          <p:nvPr/>
        </p:nvPicPr>
        <p:blipFill>
          <a:blip r:embed="rId6"/>
          <a:stretch>
            <a:fillRect/>
          </a:stretch>
        </p:blipFill>
        <p:spPr>
          <a:xfrm>
            <a:off x="755364" y="17541424"/>
            <a:ext cx="6858000" cy="5486400"/>
          </a:xfrm>
          <a:prstGeom prst="rect">
            <a:avLst/>
          </a:prstGeom>
        </p:spPr>
      </p:pic>
      <p:pic>
        <p:nvPicPr>
          <p:cNvPr id="9" name="Picture 8">
            <a:extLst>
              <a:ext uri="{FF2B5EF4-FFF2-40B4-BE49-F238E27FC236}">
                <a16:creationId xmlns:a16="http://schemas.microsoft.com/office/drawing/2014/main" id="{17D1CFA3-1F6A-5927-F3C6-A7C1BFA854ED}"/>
              </a:ext>
            </a:extLst>
          </p:cNvPr>
          <p:cNvPicPr>
            <a:picLocks noChangeAspect="1"/>
          </p:cNvPicPr>
          <p:nvPr/>
        </p:nvPicPr>
        <p:blipFill>
          <a:blip r:embed="rId7"/>
          <a:stretch>
            <a:fillRect/>
          </a:stretch>
        </p:blipFill>
        <p:spPr>
          <a:xfrm>
            <a:off x="7613364" y="17541424"/>
            <a:ext cx="6858000" cy="5486400"/>
          </a:xfrm>
          <a:prstGeom prst="rect">
            <a:avLst/>
          </a:prstGeom>
        </p:spPr>
      </p:pic>
      <p:sp>
        <p:nvSpPr>
          <p:cNvPr id="10" name="TextBox 9">
            <a:extLst>
              <a:ext uri="{FF2B5EF4-FFF2-40B4-BE49-F238E27FC236}">
                <a16:creationId xmlns:a16="http://schemas.microsoft.com/office/drawing/2014/main" id="{8CC04658-7959-A33E-BCB5-4A9D753DB364}"/>
              </a:ext>
            </a:extLst>
          </p:cNvPr>
          <p:cNvSpPr txBox="1"/>
          <p:nvPr/>
        </p:nvSpPr>
        <p:spPr>
          <a:xfrm>
            <a:off x="1266921" y="14250547"/>
            <a:ext cx="372218" cy="584775"/>
          </a:xfrm>
          <a:prstGeom prst="rect">
            <a:avLst/>
          </a:prstGeom>
          <a:noFill/>
        </p:spPr>
        <p:txBody>
          <a:bodyPr wrap="none" rtlCol="0">
            <a:spAutoFit/>
          </a:bodyPr>
          <a:lstStyle/>
          <a:p>
            <a:r>
              <a:rPr lang="en-US" sz="3200" dirty="0"/>
              <a:t>*</a:t>
            </a:r>
          </a:p>
        </p:txBody>
      </p:sp>
      <p:pic>
        <p:nvPicPr>
          <p:cNvPr id="12" name="Picture 11" descr="A graph of a bar graph&#10;&#10;Description automatically generated">
            <a:extLst>
              <a:ext uri="{FF2B5EF4-FFF2-40B4-BE49-F238E27FC236}">
                <a16:creationId xmlns:a16="http://schemas.microsoft.com/office/drawing/2014/main" id="{A1D74DFD-89F7-1657-DABC-377D42B353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091" y="393589"/>
            <a:ext cx="13632573" cy="10906058"/>
          </a:xfrm>
          <a:prstGeom prst="rect">
            <a:avLst/>
          </a:prstGeom>
        </p:spPr>
      </p:pic>
      <p:sp>
        <p:nvSpPr>
          <p:cNvPr id="13" name="TextBox 12">
            <a:extLst>
              <a:ext uri="{FF2B5EF4-FFF2-40B4-BE49-F238E27FC236}">
                <a16:creationId xmlns:a16="http://schemas.microsoft.com/office/drawing/2014/main" id="{36CBC2C5-211A-50AD-A3D7-72825E59E2C7}"/>
              </a:ext>
            </a:extLst>
          </p:cNvPr>
          <p:cNvSpPr txBox="1"/>
          <p:nvPr/>
        </p:nvSpPr>
        <p:spPr>
          <a:xfrm>
            <a:off x="2555394" y="4677056"/>
            <a:ext cx="372218" cy="584775"/>
          </a:xfrm>
          <a:prstGeom prst="rect">
            <a:avLst/>
          </a:prstGeom>
          <a:noFill/>
        </p:spPr>
        <p:txBody>
          <a:bodyPr wrap="none" rtlCol="0">
            <a:spAutoFit/>
          </a:bodyPr>
          <a:lstStyle/>
          <a:p>
            <a:r>
              <a:rPr lang="en-US" sz="3200" dirty="0"/>
              <a:t>*</a:t>
            </a:r>
          </a:p>
        </p:txBody>
      </p:sp>
      <p:sp>
        <p:nvSpPr>
          <p:cNvPr id="14" name="TextBox 13">
            <a:extLst>
              <a:ext uri="{FF2B5EF4-FFF2-40B4-BE49-F238E27FC236}">
                <a16:creationId xmlns:a16="http://schemas.microsoft.com/office/drawing/2014/main" id="{ABA77182-D7EC-6CD2-66F1-0030C05E12CF}"/>
              </a:ext>
            </a:extLst>
          </p:cNvPr>
          <p:cNvSpPr txBox="1"/>
          <p:nvPr/>
        </p:nvSpPr>
        <p:spPr>
          <a:xfrm>
            <a:off x="1904230" y="3028365"/>
            <a:ext cx="372218" cy="584775"/>
          </a:xfrm>
          <a:prstGeom prst="rect">
            <a:avLst/>
          </a:prstGeom>
          <a:noFill/>
        </p:spPr>
        <p:txBody>
          <a:bodyPr wrap="none" rtlCol="0">
            <a:spAutoFit/>
          </a:bodyPr>
          <a:lstStyle/>
          <a:p>
            <a:r>
              <a:rPr lang="en-US" sz="3200" dirty="0"/>
              <a:t>*</a:t>
            </a:r>
          </a:p>
        </p:txBody>
      </p:sp>
    </p:spTree>
    <p:extLst>
      <p:ext uri="{BB962C8B-B14F-4D97-AF65-F5344CB8AC3E}">
        <p14:creationId xmlns:p14="http://schemas.microsoft.com/office/powerpoint/2010/main" val="2425588163"/>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F7A1C41A-74B5-65CD-95FA-DF83237FD2A5}"/>
              </a:ext>
            </a:extLst>
          </p:cNvPr>
          <p:cNvGraphicFramePr>
            <a:graphicFrameLocks noChangeAspect="1"/>
          </p:cNvGraphicFramePr>
          <p:nvPr>
            <p:extLst>
              <p:ext uri="{D42A27DB-BD31-4B8C-83A1-F6EECF244321}">
                <p14:modId xmlns:p14="http://schemas.microsoft.com/office/powerpoint/2010/main" val="2891549721"/>
              </p:ext>
            </p:extLst>
          </p:nvPr>
        </p:nvGraphicFramePr>
        <p:xfrm>
          <a:off x="420786" y="1089440"/>
          <a:ext cx="5881924" cy="4572000"/>
        </p:xfrm>
        <a:graphic>
          <a:graphicData uri="http://schemas.openxmlformats.org/presentationml/2006/ole">
            <mc:AlternateContent xmlns:mc="http://schemas.openxmlformats.org/markup-compatibility/2006">
              <mc:Choice xmlns:v="urn:schemas-microsoft-com:vml" Requires="v">
                <p:oleObj name="Prism 10" r:id="rId3" imgW="3300421" imgH="2564727" progId="Prism10.Document">
                  <p:embed/>
                </p:oleObj>
              </mc:Choice>
              <mc:Fallback>
                <p:oleObj name="Prism 10" r:id="rId3" imgW="3300421" imgH="2564727" progId="Prism10.Document">
                  <p:embed/>
                  <p:pic>
                    <p:nvPicPr>
                      <p:cNvPr id="5" name="Object 4">
                        <a:extLst>
                          <a:ext uri="{FF2B5EF4-FFF2-40B4-BE49-F238E27FC236}">
                            <a16:creationId xmlns:a16="http://schemas.microsoft.com/office/drawing/2014/main" id="{F7A1C41A-74B5-65CD-95FA-DF83237FD2A5}"/>
                          </a:ext>
                        </a:extLst>
                      </p:cNvPr>
                      <p:cNvPicPr/>
                      <p:nvPr/>
                    </p:nvPicPr>
                    <p:blipFill>
                      <a:blip r:embed="rId4"/>
                      <a:stretch>
                        <a:fillRect/>
                      </a:stretch>
                    </p:blipFill>
                    <p:spPr>
                      <a:xfrm>
                        <a:off x="420786" y="1089440"/>
                        <a:ext cx="5881924" cy="45720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13F8B38-8D67-D929-C65D-E232273D87E0}"/>
              </a:ext>
            </a:extLst>
          </p:cNvPr>
          <p:cNvGraphicFramePr>
            <a:graphicFrameLocks noChangeAspect="1"/>
          </p:cNvGraphicFramePr>
          <p:nvPr>
            <p:extLst>
              <p:ext uri="{D42A27DB-BD31-4B8C-83A1-F6EECF244321}">
                <p14:modId xmlns:p14="http://schemas.microsoft.com/office/powerpoint/2010/main" val="2232626541"/>
              </p:ext>
            </p:extLst>
          </p:nvPr>
        </p:nvGraphicFramePr>
        <p:xfrm>
          <a:off x="420786" y="5314122"/>
          <a:ext cx="6193135" cy="4572000"/>
        </p:xfrm>
        <a:graphic>
          <a:graphicData uri="http://schemas.openxmlformats.org/presentationml/2006/ole">
            <mc:AlternateContent xmlns:mc="http://schemas.openxmlformats.org/markup-compatibility/2006">
              <mc:Choice xmlns:v="urn:schemas-microsoft-com:vml" Requires="v">
                <p:oleObj name="Prism 10" r:id="rId5" imgW="3474279" imgH="2564727" progId="Prism10.Document">
                  <p:embed/>
                </p:oleObj>
              </mc:Choice>
              <mc:Fallback>
                <p:oleObj name="Prism 10" r:id="rId5" imgW="3474279" imgH="2564727" progId="Prism10.Document">
                  <p:embed/>
                  <p:pic>
                    <p:nvPicPr>
                      <p:cNvPr id="7" name="Object 6">
                        <a:extLst>
                          <a:ext uri="{FF2B5EF4-FFF2-40B4-BE49-F238E27FC236}">
                            <a16:creationId xmlns:a16="http://schemas.microsoft.com/office/drawing/2014/main" id="{513F8B38-8D67-D929-C65D-E232273D87E0}"/>
                          </a:ext>
                        </a:extLst>
                      </p:cNvPr>
                      <p:cNvPicPr/>
                      <p:nvPr/>
                    </p:nvPicPr>
                    <p:blipFill>
                      <a:blip r:embed="rId6"/>
                      <a:stretch>
                        <a:fillRect/>
                      </a:stretch>
                    </p:blipFill>
                    <p:spPr>
                      <a:xfrm>
                        <a:off x="420786" y="5314122"/>
                        <a:ext cx="6193135" cy="45720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5ECE244-E734-1908-CFB3-30780892AD42}"/>
              </a:ext>
            </a:extLst>
          </p:cNvPr>
          <p:cNvGraphicFramePr>
            <a:graphicFrameLocks noChangeAspect="1"/>
          </p:cNvGraphicFramePr>
          <p:nvPr>
            <p:extLst>
              <p:ext uri="{D42A27DB-BD31-4B8C-83A1-F6EECF244321}">
                <p14:modId xmlns:p14="http://schemas.microsoft.com/office/powerpoint/2010/main" val="4051119629"/>
              </p:ext>
            </p:extLst>
          </p:nvPr>
        </p:nvGraphicFramePr>
        <p:xfrm>
          <a:off x="420786" y="9833113"/>
          <a:ext cx="6330239" cy="4572000"/>
        </p:xfrm>
        <a:graphic>
          <a:graphicData uri="http://schemas.openxmlformats.org/presentationml/2006/ole">
            <mc:AlternateContent xmlns:mc="http://schemas.openxmlformats.org/markup-compatibility/2006">
              <mc:Choice xmlns:v="urn:schemas-microsoft-com:vml" Requires="v">
                <p:oleObj name="Prism 10" r:id="rId7" imgW="3474279" imgH="2509652" progId="Prism10.Document">
                  <p:embed/>
                </p:oleObj>
              </mc:Choice>
              <mc:Fallback>
                <p:oleObj name="Prism 10" r:id="rId7" imgW="3474279" imgH="2509652" progId="Prism10.Document">
                  <p:embed/>
                  <p:pic>
                    <p:nvPicPr>
                      <p:cNvPr id="8" name="Object 7">
                        <a:extLst>
                          <a:ext uri="{FF2B5EF4-FFF2-40B4-BE49-F238E27FC236}">
                            <a16:creationId xmlns:a16="http://schemas.microsoft.com/office/drawing/2014/main" id="{25ECE244-E734-1908-CFB3-30780892AD42}"/>
                          </a:ext>
                        </a:extLst>
                      </p:cNvPr>
                      <p:cNvPicPr/>
                      <p:nvPr/>
                    </p:nvPicPr>
                    <p:blipFill>
                      <a:blip r:embed="rId8"/>
                      <a:stretch>
                        <a:fillRect/>
                      </a:stretch>
                    </p:blipFill>
                    <p:spPr>
                      <a:xfrm>
                        <a:off x="420786" y="9833113"/>
                        <a:ext cx="6330239" cy="45720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0E97AC76-D135-497D-DB01-A597494D33D8}"/>
              </a:ext>
            </a:extLst>
          </p:cNvPr>
          <p:cNvGraphicFramePr>
            <a:graphicFrameLocks noChangeAspect="1"/>
          </p:cNvGraphicFramePr>
          <p:nvPr>
            <p:extLst>
              <p:ext uri="{D42A27DB-BD31-4B8C-83A1-F6EECF244321}">
                <p14:modId xmlns:p14="http://schemas.microsoft.com/office/powerpoint/2010/main" val="185383665"/>
              </p:ext>
            </p:extLst>
          </p:nvPr>
        </p:nvGraphicFramePr>
        <p:xfrm>
          <a:off x="420786" y="14352104"/>
          <a:ext cx="6330239" cy="4572000"/>
        </p:xfrm>
        <a:graphic>
          <a:graphicData uri="http://schemas.openxmlformats.org/presentationml/2006/ole">
            <mc:AlternateContent xmlns:mc="http://schemas.openxmlformats.org/markup-compatibility/2006">
              <mc:Choice xmlns:v="urn:schemas-microsoft-com:vml" Requires="v">
                <p:oleObj name="Prism 10" r:id="rId9" imgW="3474279" imgH="2509652" progId="Prism10.Document">
                  <p:embed/>
                </p:oleObj>
              </mc:Choice>
              <mc:Fallback>
                <p:oleObj name="Prism 10" r:id="rId9" imgW="3474279" imgH="2509652" progId="Prism10.Document">
                  <p:embed/>
                  <p:pic>
                    <p:nvPicPr>
                      <p:cNvPr id="9" name="Object 8">
                        <a:extLst>
                          <a:ext uri="{FF2B5EF4-FFF2-40B4-BE49-F238E27FC236}">
                            <a16:creationId xmlns:a16="http://schemas.microsoft.com/office/drawing/2014/main" id="{0E97AC76-D135-497D-DB01-A597494D33D8}"/>
                          </a:ext>
                        </a:extLst>
                      </p:cNvPr>
                      <p:cNvPicPr/>
                      <p:nvPr/>
                    </p:nvPicPr>
                    <p:blipFill>
                      <a:blip r:embed="rId10"/>
                      <a:stretch>
                        <a:fillRect/>
                      </a:stretch>
                    </p:blipFill>
                    <p:spPr>
                      <a:xfrm>
                        <a:off x="420786" y="14352104"/>
                        <a:ext cx="6330239" cy="45720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DD7E76AA-AE11-0138-511E-AB8049A1977F}"/>
              </a:ext>
            </a:extLst>
          </p:cNvPr>
          <p:cNvGraphicFramePr>
            <a:graphicFrameLocks noChangeAspect="1"/>
          </p:cNvGraphicFramePr>
          <p:nvPr>
            <p:extLst>
              <p:ext uri="{D42A27DB-BD31-4B8C-83A1-F6EECF244321}">
                <p14:modId xmlns:p14="http://schemas.microsoft.com/office/powerpoint/2010/main" val="3612966615"/>
              </p:ext>
            </p:extLst>
          </p:nvPr>
        </p:nvGraphicFramePr>
        <p:xfrm>
          <a:off x="7794354" y="5314122"/>
          <a:ext cx="6025351" cy="4572000"/>
        </p:xfrm>
        <a:graphic>
          <a:graphicData uri="http://schemas.openxmlformats.org/presentationml/2006/ole">
            <mc:AlternateContent xmlns:mc="http://schemas.openxmlformats.org/markup-compatibility/2006">
              <mc:Choice xmlns:v="urn:schemas-microsoft-com:vml" Requires="v">
                <p:oleObj name="Prism 10" r:id="rId11" imgW="3475719" imgH="2636359" progId="Prism10.Document">
                  <p:embed/>
                </p:oleObj>
              </mc:Choice>
              <mc:Fallback>
                <p:oleObj name="Prism 10" r:id="rId11" imgW="3475719" imgH="2636359" progId="Prism10.Document">
                  <p:embed/>
                  <p:pic>
                    <p:nvPicPr>
                      <p:cNvPr id="10" name="Object 9">
                        <a:extLst>
                          <a:ext uri="{FF2B5EF4-FFF2-40B4-BE49-F238E27FC236}">
                            <a16:creationId xmlns:a16="http://schemas.microsoft.com/office/drawing/2014/main" id="{DD7E76AA-AE11-0138-511E-AB8049A1977F}"/>
                          </a:ext>
                        </a:extLst>
                      </p:cNvPr>
                      <p:cNvPicPr/>
                      <p:nvPr/>
                    </p:nvPicPr>
                    <p:blipFill>
                      <a:blip r:embed="rId12"/>
                      <a:stretch>
                        <a:fillRect/>
                      </a:stretch>
                    </p:blipFill>
                    <p:spPr>
                      <a:xfrm>
                        <a:off x="7794354" y="5314122"/>
                        <a:ext cx="6025351" cy="45720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AFC622C-CFAC-FC79-07FA-3CA562CFF0EF}"/>
              </a:ext>
            </a:extLst>
          </p:cNvPr>
          <p:cNvGraphicFramePr>
            <a:graphicFrameLocks noChangeAspect="1"/>
          </p:cNvGraphicFramePr>
          <p:nvPr>
            <p:extLst>
              <p:ext uri="{D42A27DB-BD31-4B8C-83A1-F6EECF244321}">
                <p14:modId xmlns:p14="http://schemas.microsoft.com/office/powerpoint/2010/main" val="3452444026"/>
              </p:ext>
            </p:extLst>
          </p:nvPr>
        </p:nvGraphicFramePr>
        <p:xfrm>
          <a:off x="420786" y="18576786"/>
          <a:ext cx="6179864" cy="4572000"/>
        </p:xfrm>
        <a:graphic>
          <a:graphicData uri="http://schemas.openxmlformats.org/presentationml/2006/ole">
            <mc:AlternateContent xmlns:mc="http://schemas.openxmlformats.org/markup-compatibility/2006">
              <mc:Choice xmlns:v="urn:schemas-microsoft-com:vml" Requires="v">
                <p:oleObj name="Prism 10" r:id="rId13" imgW="3391849" imgH="2509652" progId="Prism10.Document">
                  <p:embed/>
                </p:oleObj>
              </mc:Choice>
              <mc:Fallback>
                <p:oleObj name="Prism 10" r:id="rId13" imgW="3391849" imgH="2509652" progId="Prism10.Document">
                  <p:embed/>
                  <p:pic>
                    <p:nvPicPr>
                      <p:cNvPr id="11" name="Object 10">
                        <a:extLst>
                          <a:ext uri="{FF2B5EF4-FFF2-40B4-BE49-F238E27FC236}">
                            <a16:creationId xmlns:a16="http://schemas.microsoft.com/office/drawing/2014/main" id="{3AFC622C-CFAC-FC79-07FA-3CA562CFF0EF}"/>
                          </a:ext>
                        </a:extLst>
                      </p:cNvPr>
                      <p:cNvPicPr/>
                      <p:nvPr/>
                    </p:nvPicPr>
                    <p:blipFill>
                      <a:blip r:embed="rId14"/>
                      <a:stretch>
                        <a:fillRect/>
                      </a:stretch>
                    </p:blipFill>
                    <p:spPr>
                      <a:xfrm>
                        <a:off x="420786" y="18576786"/>
                        <a:ext cx="6179864" cy="4572000"/>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521694D4-7957-9E69-CB9B-53E3E5BD5FC3}"/>
              </a:ext>
            </a:extLst>
          </p:cNvPr>
          <p:cNvGraphicFramePr>
            <a:graphicFrameLocks noChangeAspect="1"/>
          </p:cNvGraphicFramePr>
          <p:nvPr>
            <p:extLst>
              <p:ext uri="{D42A27DB-BD31-4B8C-83A1-F6EECF244321}">
                <p14:modId xmlns:p14="http://schemas.microsoft.com/office/powerpoint/2010/main" val="4163868240"/>
              </p:ext>
            </p:extLst>
          </p:nvPr>
        </p:nvGraphicFramePr>
        <p:xfrm>
          <a:off x="7794354" y="1089440"/>
          <a:ext cx="5881924" cy="4572000"/>
        </p:xfrm>
        <a:graphic>
          <a:graphicData uri="http://schemas.openxmlformats.org/presentationml/2006/ole">
            <mc:AlternateContent xmlns:mc="http://schemas.openxmlformats.org/markup-compatibility/2006">
              <mc:Choice xmlns:v="urn:schemas-microsoft-com:vml" Requires="v">
                <p:oleObj name="Prism 10" r:id="rId15" imgW="3300421" imgH="2564727" progId="Prism10.Document">
                  <p:embed/>
                </p:oleObj>
              </mc:Choice>
              <mc:Fallback>
                <p:oleObj name="Prism 10" r:id="rId15" imgW="3300421" imgH="2564727" progId="Prism10.Document">
                  <p:embed/>
                  <p:pic>
                    <p:nvPicPr>
                      <p:cNvPr id="12" name="Object 11">
                        <a:extLst>
                          <a:ext uri="{FF2B5EF4-FFF2-40B4-BE49-F238E27FC236}">
                            <a16:creationId xmlns:a16="http://schemas.microsoft.com/office/drawing/2014/main" id="{521694D4-7957-9E69-CB9B-53E3E5BD5FC3}"/>
                          </a:ext>
                        </a:extLst>
                      </p:cNvPr>
                      <p:cNvPicPr/>
                      <p:nvPr/>
                    </p:nvPicPr>
                    <p:blipFill>
                      <a:blip r:embed="rId16"/>
                      <a:stretch>
                        <a:fillRect/>
                      </a:stretch>
                    </p:blipFill>
                    <p:spPr>
                      <a:xfrm>
                        <a:off x="7794354" y="1089440"/>
                        <a:ext cx="5881924" cy="4572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621AFFB6-C989-DADA-DF27-B241BFD50345}"/>
              </a:ext>
            </a:extLst>
          </p:cNvPr>
          <p:cNvGraphicFramePr>
            <a:graphicFrameLocks noChangeAspect="1"/>
          </p:cNvGraphicFramePr>
          <p:nvPr>
            <p:extLst>
              <p:ext uri="{D42A27DB-BD31-4B8C-83A1-F6EECF244321}">
                <p14:modId xmlns:p14="http://schemas.microsoft.com/office/powerpoint/2010/main" val="1352594041"/>
              </p:ext>
            </p:extLst>
          </p:nvPr>
        </p:nvGraphicFramePr>
        <p:xfrm>
          <a:off x="7794354" y="9727096"/>
          <a:ext cx="6025351" cy="4572000"/>
        </p:xfrm>
        <a:graphic>
          <a:graphicData uri="http://schemas.openxmlformats.org/presentationml/2006/ole">
            <mc:AlternateContent xmlns:mc="http://schemas.openxmlformats.org/markup-compatibility/2006">
              <mc:Choice xmlns:v="urn:schemas-microsoft-com:vml" Requires="v">
                <p:oleObj name="Prism 10" r:id="rId17" imgW="3475719" imgH="2636359" progId="Prism10.Document">
                  <p:embed/>
                </p:oleObj>
              </mc:Choice>
              <mc:Fallback>
                <p:oleObj name="Prism 10" r:id="rId17" imgW="3475719" imgH="2636359" progId="Prism10.Document">
                  <p:embed/>
                  <p:pic>
                    <p:nvPicPr>
                      <p:cNvPr id="13" name="Object 12">
                        <a:extLst>
                          <a:ext uri="{FF2B5EF4-FFF2-40B4-BE49-F238E27FC236}">
                            <a16:creationId xmlns:a16="http://schemas.microsoft.com/office/drawing/2014/main" id="{621AFFB6-C989-DADA-DF27-B241BFD50345}"/>
                          </a:ext>
                        </a:extLst>
                      </p:cNvPr>
                      <p:cNvPicPr/>
                      <p:nvPr/>
                    </p:nvPicPr>
                    <p:blipFill>
                      <a:blip r:embed="rId18"/>
                      <a:stretch>
                        <a:fillRect/>
                      </a:stretch>
                    </p:blipFill>
                    <p:spPr>
                      <a:xfrm>
                        <a:off x="7794354" y="9727096"/>
                        <a:ext cx="6025351" cy="45720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AB7FE159-FFE5-F3CB-56D0-8E31916CD176}"/>
              </a:ext>
            </a:extLst>
          </p:cNvPr>
          <p:cNvSpPr txBox="1"/>
          <p:nvPr/>
        </p:nvSpPr>
        <p:spPr>
          <a:xfrm>
            <a:off x="3390218" y="271911"/>
            <a:ext cx="1214243" cy="523220"/>
          </a:xfrm>
          <a:prstGeom prst="rect">
            <a:avLst/>
          </a:prstGeom>
          <a:noFill/>
        </p:spPr>
        <p:txBody>
          <a:bodyPr wrap="none" rtlCol="0">
            <a:spAutoFit/>
          </a:bodyPr>
          <a:lstStyle/>
          <a:p>
            <a:r>
              <a:rPr lang="en-US" sz="2800" dirty="0"/>
              <a:t>ENTRY</a:t>
            </a:r>
          </a:p>
        </p:txBody>
      </p:sp>
      <p:sp>
        <p:nvSpPr>
          <p:cNvPr id="15" name="TextBox 14">
            <a:extLst>
              <a:ext uri="{FF2B5EF4-FFF2-40B4-BE49-F238E27FC236}">
                <a16:creationId xmlns:a16="http://schemas.microsoft.com/office/drawing/2014/main" id="{9F683C4A-9156-CABF-AFFF-915C699F7473}"/>
              </a:ext>
            </a:extLst>
          </p:cNvPr>
          <p:cNvSpPr txBox="1"/>
          <p:nvPr/>
        </p:nvSpPr>
        <p:spPr>
          <a:xfrm>
            <a:off x="10501646" y="271911"/>
            <a:ext cx="875561" cy="523220"/>
          </a:xfrm>
          <a:prstGeom prst="rect">
            <a:avLst/>
          </a:prstGeom>
          <a:noFill/>
        </p:spPr>
        <p:txBody>
          <a:bodyPr wrap="none" rtlCol="0">
            <a:spAutoFit/>
          </a:bodyPr>
          <a:lstStyle/>
          <a:p>
            <a:r>
              <a:rPr lang="en-US" sz="2800" dirty="0"/>
              <a:t>12m</a:t>
            </a:r>
          </a:p>
        </p:txBody>
      </p:sp>
      <p:graphicFrame>
        <p:nvGraphicFramePr>
          <p:cNvPr id="16" name="Object 15">
            <a:extLst>
              <a:ext uri="{FF2B5EF4-FFF2-40B4-BE49-F238E27FC236}">
                <a16:creationId xmlns:a16="http://schemas.microsoft.com/office/drawing/2014/main" id="{C9D11F99-451F-F4E6-0D6E-F20F578E42A4}"/>
              </a:ext>
            </a:extLst>
          </p:cNvPr>
          <p:cNvGraphicFramePr>
            <a:graphicFrameLocks noChangeAspect="1"/>
          </p:cNvGraphicFramePr>
          <p:nvPr>
            <p:extLst>
              <p:ext uri="{D42A27DB-BD31-4B8C-83A1-F6EECF244321}">
                <p14:modId xmlns:p14="http://schemas.microsoft.com/office/powerpoint/2010/main" val="3309560743"/>
              </p:ext>
            </p:extLst>
          </p:nvPr>
        </p:nvGraphicFramePr>
        <p:xfrm>
          <a:off x="7794354" y="14231454"/>
          <a:ext cx="6025351" cy="4572000"/>
        </p:xfrm>
        <a:graphic>
          <a:graphicData uri="http://schemas.openxmlformats.org/presentationml/2006/ole">
            <mc:AlternateContent xmlns:mc="http://schemas.openxmlformats.org/markup-compatibility/2006">
              <mc:Choice xmlns:v="urn:schemas-microsoft-com:vml" Requires="v">
                <p:oleObj name="Prism 10" r:id="rId19" imgW="3475719" imgH="2636359" progId="Prism10.Document">
                  <p:embed/>
                </p:oleObj>
              </mc:Choice>
              <mc:Fallback>
                <p:oleObj name="Prism 10" r:id="rId19" imgW="3475719" imgH="2636359" progId="Prism10.Document">
                  <p:embed/>
                  <p:pic>
                    <p:nvPicPr>
                      <p:cNvPr id="16" name="Object 15">
                        <a:extLst>
                          <a:ext uri="{FF2B5EF4-FFF2-40B4-BE49-F238E27FC236}">
                            <a16:creationId xmlns:a16="http://schemas.microsoft.com/office/drawing/2014/main" id="{C9D11F99-451F-F4E6-0D6E-F20F578E42A4}"/>
                          </a:ext>
                        </a:extLst>
                      </p:cNvPr>
                      <p:cNvPicPr/>
                      <p:nvPr/>
                    </p:nvPicPr>
                    <p:blipFill>
                      <a:blip r:embed="rId20"/>
                      <a:stretch>
                        <a:fillRect/>
                      </a:stretch>
                    </p:blipFill>
                    <p:spPr>
                      <a:xfrm>
                        <a:off x="7794354" y="14231454"/>
                        <a:ext cx="6025351" cy="45720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9E735CB0-4506-0344-B570-1931AEFCF663}"/>
              </a:ext>
            </a:extLst>
          </p:cNvPr>
          <p:cNvGraphicFramePr>
            <a:graphicFrameLocks noChangeAspect="1"/>
          </p:cNvGraphicFramePr>
          <p:nvPr>
            <p:extLst>
              <p:ext uri="{D42A27DB-BD31-4B8C-83A1-F6EECF244321}">
                <p14:modId xmlns:p14="http://schemas.microsoft.com/office/powerpoint/2010/main" val="3549150808"/>
              </p:ext>
            </p:extLst>
          </p:nvPr>
        </p:nvGraphicFramePr>
        <p:xfrm>
          <a:off x="7794354" y="18576786"/>
          <a:ext cx="5884972" cy="4572000"/>
        </p:xfrm>
        <a:graphic>
          <a:graphicData uri="http://schemas.openxmlformats.org/presentationml/2006/ole">
            <mc:AlternateContent xmlns:mc="http://schemas.openxmlformats.org/markup-compatibility/2006">
              <mc:Choice xmlns:v="urn:schemas-microsoft-com:vml" Requires="v">
                <p:oleObj name="Prism 10" r:id="rId21" imgW="3393649" imgH="2636359" progId="Prism10.Document">
                  <p:embed/>
                </p:oleObj>
              </mc:Choice>
              <mc:Fallback>
                <p:oleObj name="Prism 10" r:id="rId21" imgW="3393649" imgH="2636359" progId="Prism10.Document">
                  <p:embed/>
                  <p:pic>
                    <p:nvPicPr>
                      <p:cNvPr id="17" name="Object 16">
                        <a:extLst>
                          <a:ext uri="{FF2B5EF4-FFF2-40B4-BE49-F238E27FC236}">
                            <a16:creationId xmlns:a16="http://schemas.microsoft.com/office/drawing/2014/main" id="{9E735CB0-4506-0344-B570-1931AEFCF663}"/>
                          </a:ext>
                        </a:extLst>
                      </p:cNvPr>
                      <p:cNvPicPr/>
                      <p:nvPr/>
                    </p:nvPicPr>
                    <p:blipFill>
                      <a:blip r:embed="rId22"/>
                      <a:stretch>
                        <a:fillRect/>
                      </a:stretch>
                    </p:blipFill>
                    <p:spPr>
                      <a:xfrm>
                        <a:off x="7794354" y="18576786"/>
                        <a:ext cx="5884972" cy="4572000"/>
                      </a:xfrm>
                      <a:prstGeom prst="rect">
                        <a:avLst/>
                      </a:prstGeom>
                    </p:spPr>
                  </p:pic>
                </p:oleObj>
              </mc:Fallback>
            </mc:AlternateContent>
          </a:graphicData>
        </a:graphic>
      </p:graphicFrame>
    </p:spTree>
    <p:extLst>
      <p:ext uri="{BB962C8B-B14F-4D97-AF65-F5344CB8AC3E}">
        <p14:creationId xmlns:p14="http://schemas.microsoft.com/office/powerpoint/2010/main" val="1461157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number of points&#10;&#10;Description automatically generated with medium confidence">
            <a:extLst>
              <a:ext uri="{FF2B5EF4-FFF2-40B4-BE49-F238E27FC236}">
                <a16:creationId xmlns:a16="http://schemas.microsoft.com/office/drawing/2014/main" id="{AB524444-A375-99A6-5F39-DBA392093E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7300" y="1806570"/>
            <a:ext cx="6096000" cy="4572000"/>
          </a:xfrm>
        </p:spPr>
      </p:pic>
      <p:pic>
        <p:nvPicPr>
          <p:cNvPr id="7" name="Picture 6" descr="A graph of a number of numbers&#10;&#10;Description automatically generated with medium confidence">
            <a:extLst>
              <a:ext uri="{FF2B5EF4-FFF2-40B4-BE49-F238E27FC236}">
                <a16:creationId xmlns:a16="http://schemas.microsoft.com/office/drawing/2014/main" id="{89CCDED2-C3C2-3B1F-CAF6-DA89CE72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300" y="7052702"/>
            <a:ext cx="6096000" cy="4572000"/>
          </a:xfrm>
          <a:prstGeom prst="rect">
            <a:avLst/>
          </a:prstGeom>
        </p:spPr>
      </p:pic>
      <p:sp>
        <p:nvSpPr>
          <p:cNvPr id="8" name="TextBox 7">
            <a:extLst>
              <a:ext uri="{FF2B5EF4-FFF2-40B4-BE49-F238E27FC236}">
                <a16:creationId xmlns:a16="http://schemas.microsoft.com/office/drawing/2014/main" id="{2001375B-B281-84C1-0C6E-9E8A4C758E28}"/>
              </a:ext>
            </a:extLst>
          </p:cNvPr>
          <p:cNvSpPr txBox="1"/>
          <p:nvPr/>
        </p:nvSpPr>
        <p:spPr>
          <a:xfrm>
            <a:off x="4050648" y="1485364"/>
            <a:ext cx="862737" cy="369332"/>
          </a:xfrm>
          <a:prstGeom prst="rect">
            <a:avLst/>
          </a:prstGeom>
          <a:noFill/>
        </p:spPr>
        <p:txBody>
          <a:bodyPr wrap="none" rtlCol="0">
            <a:spAutoFit/>
          </a:bodyPr>
          <a:lstStyle/>
          <a:p>
            <a:r>
              <a:rPr lang="en-US"/>
              <a:t>HUT78</a:t>
            </a:r>
          </a:p>
        </p:txBody>
      </p:sp>
      <p:pic>
        <p:nvPicPr>
          <p:cNvPr id="12" name="Picture 11" descr="A graph of a number of numbers&#10;&#10;Description automatically generated with medium confidence">
            <a:extLst>
              <a:ext uri="{FF2B5EF4-FFF2-40B4-BE49-F238E27FC236}">
                <a16:creationId xmlns:a16="http://schemas.microsoft.com/office/drawing/2014/main" id="{B4A33306-8818-85F6-11A2-28E7935D7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1083" y="1854696"/>
            <a:ext cx="6858000" cy="4572000"/>
          </a:xfrm>
          <a:prstGeom prst="rect">
            <a:avLst/>
          </a:prstGeom>
        </p:spPr>
      </p:pic>
      <p:sp>
        <p:nvSpPr>
          <p:cNvPr id="13" name="TextBox 12">
            <a:extLst>
              <a:ext uri="{FF2B5EF4-FFF2-40B4-BE49-F238E27FC236}">
                <a16:creationId xmlns:a16="http://schemas.microsoft.com/office/drawing/2014/main" id="{71A4ED00-54EC-93AA-0AE7-3B32E3197D20}"/>
              </a:ext>
            </a:extLst>
          </p:cNvPr>
          <p:cNvSpPr txBox="1"/>
          <p:nvPr/>
        </p:nvSpPr>
        <p:spPr>
          <a:xfrm>
            <a:off x="12229485" y="1485364"/>
            <a:ext cx="686406" cy="369332"/>
          </a:xfrm>
          <a:prstGeom prst="rect">
            <a:avLst/>
          </a:prstGeom>
          <a:noFill/>
        </p:spPr>
        <p:txBody>
          <a:bodyPr wrap="none" rtlCol="0">
            <a:spAutoFit/>
          </a:bodyPr>
          <a:lstStyle/>
          <a:p>
            <a:r>
              <a:rPr lang="en-US"/>
              <a:t>K562</a:t>
            </a:r>
          </a:p>
        </p:txBody>
      </p:sp>
      <p:pic>
        <p:nvPicPr>
          <p:cNvPr id="15" name="Picture 14" descr="A graph of a number of numbers and lines&#10;&#10;Description automatically generated with medium confidence">
            <a:extLst>
              <a:ext uri="{FF2B5EF4-FFF2-40B4-BE49-F238E27FC236}">
                <a16:creationId xmlns:a16="http://schemas.microsoft.com/office/drawing/2014/main" id="{5A7AB955-A3A6-6F6F-EE44-5E5FB3BFE4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083" y="7052702"/>
            <a:ext cx="6858000" cy="4572000"/>
          </a:xfrm>
          <a:prstGeom prst="rect">
            <a:avLst/>
          </a:prstGeom>
        </p:spPr>
      </p:pic>
      <p:pic>
        <p:nvPicPr>
          <p:cNvPr id="17" name="Picture 16" descr="A graph of a number of individuals&#10;&#10;Description automatically generated with medium confidence">
            <a:extLst>
              <a:ext uri="{FF2B5EF4-FFF2-40B4-BE49-F238E27FC236}">
                <a16:creationId xmlns:a16="http://schemas.microsoft.com/office/drawing/2014/main" id="{DF50FBD6-954D-6E6B-F3B9-0943A1D20F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154" y="17331298"/>
            <a:ext cx="6858000" cy="4572000"/>
          </a:xfrm>
          <a:prstGeom prst="rect">
            <a:avLst/>
          </a:prstGeom>
        </p:spPr>
      </p:pic>
      <p:pic>
        <p:nvPicPr>
          <p:cNvPr id="19" name="Picture 18" descr="A graph of a number of cells&#10;&#10;Description automatically generated with medium confidence">
            <a:extLst>
              <a:ext uri="{FF2B5EF4-FFF2-40B4-BE49-F238E27FC236}">
                <a16:creationId xmlns:a16="http://schemas.microsoft.com/office/drawing/2014/main" id="{E0288430-824E-44AE-A1B8-2643B71294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1083" y="12192000"/>
            <a:ext cx="6858000" cy="4572000"/>
          </a:xfrm>
          <a:prstGeom prst="rect">
            <a:avLst/>
          </a:prstGeom>
        </p:spPr>
      </p:pic>
    </p:spTree>
    <p:extLst>
      <p:ext uri="{BB962C8B-B14F-4D97-AF65-F5344CB8AC3E}">
        <p14:creationId xmlns:p14="http://schemas.microsoft.com/office/powerpoint/2010/main" val="275006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BEDF-6FB5-C8C3-BED5-75A52BB563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D61ED9-7651-C9C2-DB6F-C4D0AC9AC447}"/>
              </a:ext>
            </a:extLst>
          </p:cNvPr>
          <p:cNvSpPr>
            <a:spLocks noGrp="1"/>
          </p:cNvSpPr>
          <p:nvPr>
            <p:ph idx="1"/>
          </p:nvPr>
        </p:nvSpPr>
        <p:spPr/>
        <p:txBody>
          <a:bodyPr/>
          <a:lstStyle/>
          <a:p>
            <a:endParaRPr lang="en-US"/>
          </a:p>
        </p:txBody>
      </p:sp>
      <p:pic>
        <p:nvPicPr>
          <p:cNvPr id="5" name="Picture 4" descr="A screenshot of a computer generated image&#10;&#10;Description automatically generated">
            <a:extLst>
              <a:ext uri="{FF2B5EF4-FFF2-40B4-BE49-F238E27FC236}">
                <a16:creationId xmlns:a16="http://schemas.microsoft.com/office/drawing/2014/main" id="{2E407D8B-0AD3-E2B8-F1E4-AEFE9B86A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27" y="1021249"/>
            <a:ext cx="17949673" cy="20941286"/>
          </a:xfrm>
          <a:prstGeom prst="rect">
            <a:avLst/>
          </a:prstGeom>
        </p:spPr>
      </p:pic>
    </p:spTree>
    <p:extLst>
      <p:ext uri="{BB962C8B-B14F-4D97-AF65-F5344CB8AC3E}">
        <p14:creationId xmlns:p14="http://schemas.microsoft.com/office/powerpoint/2010/main" val="1207224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grey dotted map&#10;&#10;Description automatically generated with medium confidence">
            <a:extLst>
              <a:ext uri="{FF2B5EF4-FFF2-40B4-BE49-F238E27FC236}">
                <a16:creationId xmlns:a16="http://schemas.microsoft.com/office/drawing/2014/main" id="{A446AC21-5FF1-6014-AF73-2A4929E1C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28247"/>
            <a:ext cx="3261831" cy="2743200"/>
          </a:xfrm>
          <a:prstGeom prst="rect">
            <a:avLst/>
          </a:prstGeom>
        </p:spPr>
      </p:pic>
      <p:pic>
        <p:nvPicPr>
          <p:cNvPr id="7" name="Picture 6" descr="A map of a person's body&#10;&#10;Description automatically generated">
            <a:extLst>
              <a:ext uri="{FF2B5EF4-FFF2-40B4-BE49-F238E27FC236}">
                <a16:creationId xmlns:a16="http://schemas.microsoft.com/office/drawing/2014/main" id="{E113318F-29E8-F3EE-A452-AD51E7A52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0942" y="9228247"/>
            <a:ext cx="3261831" cy="2743200"/>
          </a:xfrm>
          <a:prstGeom prst="rect">
            <a:avLst/>
          </a:prstGeom>
        </p:spPr>
      </p:pic>
      <p:sp>
        <p:nvSpPr>
          <p:cNvPr id="8" name="TextBox 7">
            <a:extLst>
              <a:ext uri="{FF2B5EF4-FFF2-40B4-BE49-F238E27FC236}">
                <a16:creationId xmlns:a16="http://schemas.microsoft.com/office/drawing/2014/main" id="{0B67D4AE-08AE-F2CB-4152-3A52A51A4597}"/>
              </a:ext>
            </a:extLst>
          </p:cNvPr>
          <p:cNvSpPr txBox="1"/>
          <p:nvPr/>
        </p:nvSpPr>
        <p:spPr>
          <a:xfrm>
            <a:off x="1251644" y="9043581"/>
            <a:ext cx="758541" cy="369332"/>
          </a:xfrm>
          <a:prstGeom prst="rect">
            <a:avLst/>
          </a:prstGeom>
          <a:solidFill>
            <a:schemeClr val="bg1"/>
          </a:solidFill>
        </p:spPr>
        <p:txBody>
          <a:bodyPr wrap="none" rtlCol="0">
            <a:spAutoFit/>
          </a:bodyPr>
          <a:lstStyle/>
          <a:p>
            <a:r>
              <a:rPr lang="en-US" b="1" i="1"/>
              <a:t>CD14</a:t>
            </a:r>
          </a:p>
        </p:txBody>
      </p:sp>
      <p:sp>
        <p:nvSpPr>
          <p:cNvPr id="9" name="TextBox 8">
            <a:extLst>
              <a:ext uri="{FF2B5EF4-FFF2-40B4-BE49-F238E27FC236}">
                <a16:creationId xmlns:a16="http://schemas.microsoft.com/office/drawing/2014/main" id="{FCDBA273-790D-FE77-C6A2-05C9CA60DC2C}"/>
              </a:ext>
            </a:extLst>
          </p:cNvPr>
          <p:cNvSpPr txBox="1"/>
          <p:nvPr/>
        </p:nvSpPr>
        <p:spPr>
          <a:xfrm>
            <a:off x="4821012" y="9043581"/>
            <a:ext cx="760144" cy="369332"/>
          </a:xfrm>
          <a:prstGeom prst="rect">
            <a:avLst/>
          </a:prstGeom>
          <a:solidFill>
            <a:schemeClr val="bg1"/>
          </a:solidFill>
        </p:spPr>
        <p:txBody>
          <a:bodyPr wrap="none" rtlCol="0">
            <a:spAutoFit/>
          </a:bodyPr>
          <a:lstStyle/>
          <a:p>
            <a:r>
              <a:rPr lang="en-US" b="1" i="1"/>
              <a:t>CD19</a:t>
            </a:r>
          </a:p>
        </p:txBody>
      </p:sp>
      <p:pic>
        <p:nvPicPr>
          <p:cNvPr id="11" name="Picture 10">
            <a:extLst>
              <a:ext uri="{FF2B5EF4-FFF2-40B4-BE49-F238E27FC236}">
                <a16:creationId xmlns:a16="http://schemas.microsoft.com/office/drawing/2014/main" id="{FE4E1AB0-7E4B-6A8B-FA5C-4A67B27E03D6}"/>
              </a:ext>
            </a:extLst>
          </p:cNvPr>
          <p:cNvPicPr>
            <a:picLocks noChangeAspect="1"/>
          </p:cNvPicPr>
          <p:nvPr/>
        </p:nvPicPr>
        <p:blipFill>
          <a:blip r:embed="rId5"/>
          <a:stretch>
            <a:fillRect/>
          </a:stretch>
        </p:blipFill>
        <p:spPr>
          <a:xfrm>
            <a:off x="6662773" y="9228247"/>
            <a:ext cx="3261831" cy="2743200"/>
          </a:xfrm>
          <a:prstGeom prst="rect">
            <a:avLst/>
          </a:prstGeom>
        </p:spPr>
      </p:pic>
      <p:sp>
        <p:nvSpPr>
          <p:cNvPr id="13" name="TextBox 12">
            <a:extLst>
              <a:ext uri="{FF2B5EF4-FFF2-40B4-BE49-F238E27FC236}">
                <a16:creationId xmlns:a16="http://schemas.microsoft.com/office/drawing/2014/main" id="{8DA02775-9849-19BA-3276-FCC05E608B6C}"/>
              </a:ext>
            </a:extLst>
          </p:cNvPr>
          <p:cNvSpPr txBox="1"/>
          <p:nvPr/>
        </p:nvSpPr>
        <p:spPr>
          <a:xfrm>
            <a:off x="7960246" y="9043581"/>
            <a:ext cx="800219" cy="369332"/>
          </a:xfrm>
          <a:prstGeom prst="rect">
            <a:avLst/>
          </a:prstGeom>
          <a:solidFill>
            <a:schemeClr val="bg1"/>
          </a:solidFill>
        </p:spPr>
        <p:txBody>
          <a:bodyPr wrap="none" rtlCol="0">
            <a:spAutoFit/>
          </a:bodyPr>
          <a:lstStyle/>
          <a:p>
            <a:r>
              <a:rPr lang="en-US" b="1" i="1"/>
              <a:t>CD3D</a:t>
            </a:r>
          </a:p>
        </p:txBody>
      </p:sp>
      <p:pic>
        <p:nvPicPr>
          <p:cNvPr id="15" name="Picture 14" descr="A map of a person&#10;&#10;Description automatically generated with medium confidence">
            <a:extLst>
              <a:ext uri="{FF2B5EF4-FFF2-40B4-BE49-F238E27FC236}">
                <a16:creationId xmlns:a16="http://schemas.microsoft.com/office/drawing/2014/main" id="{E11F043E-94F0-752B-E4AF-2B349C40B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7938" y="9228247"/>
            <a:ext cx="3261831" cy="2743200"/>
          </a:xfrm>
          <a:prstGeom prst="rect">
            <a:avLst/>
          </a:prstGeom>
        </p:spPr>
      </p:pic>
      <p:sp>
        <p:nvSpPr>
          <p:cNvPr id="16" name="TextBox 15">
            <a:extLst>
              <a:ext uri="{FF2B5EF4-FFF2-40B4-BE49-F238E27FC236}">
                <a16:creationId xmlns:a16="http://schemas.microsoft.com/office/drawing/2014/main" id="{C7EC9FA9-750F-1103-C64C-3829975C1B8C}"/>
              </a:ext>
            </a:extLst>
          </p:cNvPr>
          <p:cNvSpPr txBox="1"/>
          <p:nvPr/>
        </p:nvSpPr>
        <p:spPr>
          <a:xfrm>
            <a:off x="11288743" y="9043581"/>
            <a:ext cx="636713" cy="369332"/>
          </a:xfrm>
          <a:prstGeom prst="rect">
            <a:avLst/>
          </a:prstGeom>
          <a:solidFill>
            <a:schemeClr val="bg1"/>
          </a:solidFill>
        </p:spPr>
        <p:txBody>
          <a:bodyPr wrap="none" rtlCol="0">
            <a:spAutoFit/>
          </a:bodyPr>
          <a:lstStyle/>
          <a:p>
            <a:r>
              <a:rPr lang="en-US" b="1" i="1"/>
              <a:t>CD4</a:t>
            </a:r>
          </a:p>
        </p:txBody>
      </p:sp>
      <p:pic>
        <p:nvPicPr>
          <p:cNvPr id="19" name="Picture 18" descr="A graph of a map&#10;&#10;Description automatically generated with medium confidence">
            <a:extLst>
              <a:ext uri="{FF2B5EF4-FFF2-40B4-BE49-F238E27FC236}">
                <a16:creationId xmlns:a16="http://schemas.microsoft.com/office/drawing/2014/main" id="{471CC25B-6AB1-08AF-2500-036F05FDC5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7938" y="12376666"/>
            <a:ext cx="3261831" cy="2743200"/>
          </a:xfrm>
          <a:prstGeom prst="rect">
            <a:avLst/>
          </a:prstGeom>
        </p:spPr>
      </p:pic>
      <p:sp>
        <p:nvSpPr>
          <p:cNvPr id="20" name="TextBox 19">
            <a:extLst>
              <a:ext uri="{FF2B5EF4-FFF2-40B4-BE49-F238E27FC236}">
                <a16:creationId xmlns:a16="http://schemas.microsoft.com/office/drawing/2014/main" id="{DEA7DDFF-EEB0-827A-B5D9-EC8C7359F440}"/>
              </a:ext>
            </a:extLst>
          </p:cNvPr>
          <p:cNvSpPr txBox="1"/>
          <p:nvPr/>
        </p:nvSpPr>
        <p:spPr>
          <a:xfrm>
            <a:off x="11370496" y="12192000"/>
            <a:ext cx="779381" cy="369332"/>
          </a:xfrm>
          <a:prstGeom prst="rect">
            <a:avLst/>
          </a:prstGeom>
          <a:solidFill>
            <a:schemeClr val="bg1"/>
          </a:solidFill>
        </p:spPr>
        <p:txBody>
          <a:bodyPr wrap="none" rtlCol="0">
            <a:spAutoFit/>
          </a:bodyPr>
          <a:lstStyle/>
          <a:p>
            <a:r>
              <a:rPr lang="en-US" b="1" i="1"/>
              <a:t>CD8A</a:t>
            </a:r>
          </a:p>
        </p:txBody>
      </p:sp>
      <p:pic>
        <p:nvPicPr>
          <p:cNvPr id="22" name="Picture 21" descr="A graph of a map&#10;&#10;Description automatically generated with medium confidence">
            <a:extLst>
              <a:ext uri="{FF2B5EF4-FFF2-40B4-BE49-F238E27FC236}">
                <a16:creationId xmlns:a16="http://schemas.microsoft.com/office/drawing/2014/main" id="{57B268E1-9921-765A-9CD4-8CF0A0E31B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2412554"/>
            <a:ext cx="3261831" cy="2743200"/>
          </a:xfrm>
          <a:prstGeom prst="rect">
            <a:avLst/>
          </a:prstGeom>
        </p:spPr>
      </p:pic>
      <p:sp>
        <p:nvSpPr>
          <p:cNvPr id="23" name="TextBox 22">
            <a:extLst>
              <a:ext uri="{FF2B5EF4-FFF2-40B4-BE49-F238E27FC236}">
                <a16:creationId xmlns:a16="http://schemas.microsoft.com/office/drawing/2014/main" id="{FAABD03D-D433-AE2E-39D9-C57754CF23F6}"/>
              </a:ext>
            </a:extLst>
          </p:cNvPr>
          <p:cNvSpPr txBox="1"/>
          <p:nvPr/>
        </p:nvSpPr>
        <p:spPr>
          <a:xfrm>
            <a:off x="1251643" y="12328177"/>
            <a:ext cx="760144" cy="369332"/>
          </a:xfrm>
          <a:prstGeom prst="rect">
            <a:avLst/>
          </a:prstGeom>
          <a:solidFill>
            <a:schemeClr val="bg1"/>
          </a:solidFill>
        </p:spPr>
        <p:txBody>
          <a:bodyPr wrap="none" rtlCol="0">
            <a:spAutoFit/>
          </a:bodyPr>
          <a:lstStyle/>
          <a:p>
            <a:r>
              <a:rPr lang="en-US" b="1" i="1"/>
              <a:t>CD16</a:t>
            </a:r>
          </a:p>
        </p:txBody>
      </p:sp>
      <p:pic>
        <p:nvPicPr>
          <p:cNvPr id="25" name="Picture 24" descr="A graph of a map&#10;&#10;Description automatically generated with medium confidence">
            <a:extLst>
              <a:ext uri="{FF2B5EF4-FFF2-40B4-BE49-F238E27FC236}">
                <a16:creationId xmlns:a16="http://schemas.microsoft.com/office/drawing/2014/main" id="{0A4ED0BE-9D1B-A214-7E00-451CC881D0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00941" y="12412554"/>
            <a:ext cx="3261831" cy="2743200"/>
          </a:xfrm>
          <a:prstGeom prst="rect">
            <a:avLst/>
          </a:prstGeom>
        </p:spPr>
      </p:pic>
      <p:sp>
        <p:nvSpPr>
          <p:cNvPr id="26" name="TextBox 25">
            <a:extLst>
              <a:ext uri="{FF2B5EF4-FFF2-40B4-BE49-F238E27FC236}">
                <a16:creationId xmlns:a16="http://schemas.microsoft.com/office/drawing/2014/main" id="{621DA90D-C8CB-6DB1-E1B6-7B29AC937DA1}"/>
              </a:ext>
            </a:extLst>
          </p:cNvPr>
          <p:cNvSpPr txBox="1"/>
          <p:nvPr/>
        </p:nvSpPr>
        <p:spPr>
          <a:xfrm>
            <a:off x="4793850" y="12328177"/>
            <a:ext cx="879151" cy="369332"/>
          </a:xfrm>
          <a:prstGeom prst="rect">
            <a:avLst/>
          </a:prstGeom>
          <a:solidFill>
            <a:schemeClr val="bg1"/>
          </a:solidFill>
        </p:spPr>
        <p:txBody>
          <a:bodyPr wrap="none" rtlCol="0">
            <a:spAutoFit/>
          </a:bodyPr>
          <a:lstStyle/>
          <a:p>
            <a:r>
              <a:rPr lang="en-US" b="1" i="1"/>
              <a:t>FOXP3</a:t>
            </a:r>
          </a:p>
        </p:txBody>
      </p:sp>
      <p:pic>
        <p:nvPicPr>
          <p:cNvPr id="28" name="Picture 27" descr="A graph showing a map of a person's body&#10;&#10;Description automatically generated with medium confidence">
            <a:extLst>
              <a:ext uri="{FF2B5EF4-FFF2-40B4-BE49-F238E27FC236}">
                <a16:creationId xmlns:a16="http://schemas.microsoft.com/office/drawing/2014/main" id="{2B95586C-BF44-FF11-1775-9E49DD9C7B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2772" y="12412554"/>
            <a:ext cx="3261831" cy="2743200"/>
          </a:xfrm>
          <a:prstGeom prst="rect">
            <a:avLst/>
          </a:prstGeom>
        </p:spPr>
      </p:pic>
      <p:sp>
        <p:nvSpPr>
          <p:cNvPr id="29" name="TextBox 28">
            <a:extLst>
              <a:ext uri="{FF2B5EF4-FFF2-40B4-BE49-F238E27FC236}">
                <a16:creationId xmlns:a16="http://schemas.microsoft.com/office/drawing/2014/main" id="{1C84CF8C-8EA4-43F3-0A13-6BA4E35B2D81}"/>
              </a:ext>
            </a:extLst>
          </p:cNvPr>
          <p:cNvSpPr txBox="1"/>
          <p:nvPr/>
        </p:nvSpPr>
        <p:spPr>
          <a:xfrm>
            <a:off x="7986426" y="12328177"/>
            <a:ext cx="752963" cy="369332"/>
          </a:xfrm>
          <a:prstGeom prst="rect">
            <a:avLst/>
          </a:prstGeom>
          <a:solidFill>
            <a:schemeClr val="bg1"/>
          </a:solidFill>
        </p:spPr>
        <p:txBody>
          <a:bodyPr wrap="none" rtlCol="0">
            <a:spAutoFit/>
          </a:bodyPr>
          <a:lstStyle/>
          <a:p>
            <a:r>
              <a:rPr lang="en-US" b="1" i="1"/>
              <a:t>GNLY</a:t>
            </a:r>
          </a:p>
        </p:txBody>
      </p:sp>
      <p:pic>
        <p:nvPicPr>
          <p:cNvPr id="33" name="Picture 32" descr="A map of a person's body&#10;&#10;Description automatically generated">
            <a:extLst>
              <a:ext uri="{FF2B5EF4-FFF2-40B4-BE49-F238E27FC236}">
                <a16:creationId xmlns:a16="http://schemas.microsoft.com/office/drawing/2014/main" id="{5360F372-B901-BFA7-7288-0FA627F6E8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57938" y="15524569"/>
            <a:ext cx="3261831" cy="2743200"/>
          </a:xfrm>
          <a:prstGeom prst="rect">
            <a:avLst/>
          </a:prstGeom>
        </p:spPr>
      </p:pic>
      <p:sp>
        <p:nvSpPr>
          <p:cNvPr id="34" name="TextBox 33">
            <a:extLst>
              <a:ext uri="{FF2B5EF4-FFF2-40B4-BE49-F238E27FC236}">
                <a16:creationId xmlns:a16="http://schemas.microsoft.com/office/drawing/2014/main" id="{4A3965FC-9495-6C9B-18F8-962AD2464264}"/>
              </a:ext>
            </a:extLst>
          </p:cNvPr>
          <p:cNvSpPr txBox="1"/>
          <p:nvPr/>
        </p:nvSpPr>
        <p:spPr>
          <a:xfrm>
            <a:off x="11230617" y="15412195"/>
            <a:ext cx="874920" cy="369332"/>
          </a:xfrm>
          <a:prstGeom prst="rect">
            <a:avLst/>
          </a:prstGeom>
          <a:solidFill>
            <a:schemeClr val="bg1"/>
          </a:solidFill>
        </p:spPr>
        <p:txBody>
          <a:bodyPr wrap="none" rtlCol="0">
            <a:spAutoFit/>
          </a:bodyPr>
          <a:lstStyle/>
          <a:p>
            <a:r>
              <a:rPr lang="en-US" b="1" i="1"/>
              <a:t>TRDV1</a:t>
            </a:r>
          </a:p>
        </p:txBody>
      </p:sp>
      <p:pic>
        <p:nvPicPr>
          <p:cNvPr id="37" name="Picture 36" descr="A blue and white dotted map&#10;&#10;Description automatically generated with medium confidence">
            <a:extLst>
              <a:ext uri="{FF2B5EF4-FFF2-40B4-BE49-F238E27FC236}">
                <a16:creationId xmlns:a16="http://schemas.microsoft.com/office/drawing/2014/main" id="{E80364E6-3E05-C62B-3F4F-EEB119D00B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62784" y="15524569"/>
            <a:ext cx="3261831" cy="2743200"/>
          </a:xfrm>
          <a:prstGeom prst="rect">
            <a:avLst/>
          </a:prstGeom>
        </p:spPr>
      </p:pic>
      <p:sp>
        <p:nvSpPr>
          <p:cNvPr id="38" name="TextBox 37">
            <a:extLst>
              <a:ext uri="{FF2B5EF4-FFF2-40B4-BE49-F238E27FC236}">
                <a16:creationId xmlns:a16="http://schemas.microsoft.com/office/drawing/2014/main" id="{C2F33DA1-C3D0-4C21-6D4D-218F3F689383}"/>
              </a:ext>
            </a:extLst>
          </p:cNvPr>
          <p:cNvSpPr txBox="1"/>
          <p:nvPr/>
        </p:nvSpPr>
        <p:spPr>
          <a:xfrm>
            <a:off x="7853514" y="15412195"/>
            <a:ext cx="901209" cy="369332"/>
          </a:xfrm>
          <a:prstGeom prst="rect">
            <a:avLst/>
          </a:prstGeom>
          <a:solidFill>
            <a:schemeClr val="bg1"/>
          </a:solidFill>
        </p:spPr>
        <p:txBody>
          <a:bodyPr wrap="none" rtlCol="0">
            <a:spAutoFit/>
          </a:bodyPr>
          <a:lstStyle/>
          <a:p>
            <a:r>
              <a:rPr lang="en-US" b="1" i="1"/>
              <a:t>MS4A1</a:t>
            </a:r>
          </a:p>
        </p:txBody>
      </p:sp>
      <p:pic>
        <p:nvPicPr>
          <p:cNvPr id="40" name="Picture 39" descr="A map of a person's body&#10;&#10;Description automatically generated">
            <a:extLst>
              <a:ext uri="{FF2B5EF4-FFF2-40B4-BE49-F238E27FC236}">
                <a16:creationId xmlns:a16="http://schemas.microsoft.com/office/drawing/2014/main" id="{C4DB9F83-04FB-24A0-9FAF-9367F96AF7B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5596861"/>
            <a:ext cx="3261831" cy="2743200"/>
          </a:xfrm>
          <a:prstGeom prst="rect">
            <a:avLst/>
          </a:prstGeom>
        </p:spPr>
      </p:pic>
      <p:sp>
        <p:nvSpPr>
          <p:cNvPr id="41" name="TextBox 40">
            <a:extLst>
              <a:ext uri="{FF2B5EF4-FFF2-40B4-BE49-F238E27FC236}">
                <a16:creationId xmlns:a16="http://schemas.microsoft.com/office/drawing/2014/main" id="{B3CCC2EF-496F-13DB-6BFE-2C2462AB2B36}"/>
              </a:ext>
            </a:extLst>
          </p:cNvPr>
          <p:cNvSpPr txBox="1"/>
          <p:nvPr/>
        </p:nvSpPr>
        <p:spPr>
          <a:xfrm>
            <a:off x="1235843" y="15412195"/>
            <a:ext cx="783035" cy="369332"/>
          </a:xfrm>
          <a:prstGeom prst="rect">
            <a:avLst/>
          </a:prstGeom>
          <a:solidFill>
            <a:schemeClr val="bg1"/>
          </a:solidFill>
        </p:spPr>
        <p:txBody>
          <a:bodyPr wrap="none" rtlCol="0">
            <a:spAutoFit/>
          </a:bodyPr>
          <a:lstStyle/>
          <a:p>
            <a:r>
              <a:rPr lang="en-US" b="1" i="1"/>
              <a:t>CCR4</a:t>
            </a:r>
          </a:p>
        </p:txBody>
      </p:sp>
      <p:pic>
        <p:nvPicPr>
          <p:cNvPr id="43" name="Picture 42" descr="A graph of a map&#10;&#10;Description automatically generated with medium confidence">
            <a:extLst>
              <a:ext uri="{FF2B5EF4-FFF2-40B4-BE49-F238E27FC236}">
                <a16:creationId xmlns:a16="http://schemas.microsoft.com/office/drawing/2014/main" id="{C445699C-EEBC-7D99-CE5B-8D4A25D0BB6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00940" y="15596861"/>
            <a:ext cx="3261831" cy="2743200"/>
          </a:xfrm>
          <a:prstGeom prst="rect">
            <a:avLst/>
          </a:prstGeom>
        </p:spPr>
      </p:pic>
      <p:sp>
        <p:nvSpPr>
          <p:cNvPr id="44" name="TextBox 43">
            <a:extLst>
              <a:ext uri="{FF2B5EF4-FFF2-40B4-BE49-F238E27FC236}">
                <a16:creationId xmlns:a16="http://schemas.microsoft.com/office/drawing/2014/main" id="{EA586BB2-AA31-4144-CC94-F4A6D4064753}"/>
              </a:ext>
            </a:extLst>
          </p:cNvPr>
          <p:cNvSpPr txBox="1"/>
          <p:nvPr/>
        </p:nvSpPr>
        <p:spPr>
          <a:xfrm>
            <a:off x="4793850" y="15412195"/>
            <a:ext cx="724878" cy="369332"/>
          </a:xfrm>
          <a:prstGeom prst="rect">
            <a:avLst/>
          </a:prstGeom>
          <a:solidFill>
            <a:schemeClr val="bg1"/>
          </a:solidFill>
        </p:spPr>
        <p:txBody>
          <a:bodyPr wrap="none" rtlCol="0">
            <a:spAutoFit/>
          </a:bodyPr>
          <a:lstStyle/>
          <a:p>
            <a:r>
              <a:rPr lang="en-US" b="1" i="1"/>
              <a:t>PRF1</a:t>
            </a:r>
          </a:p>
        </p:txBody>
      </p:sp>
      <p:pic>
        <p:nvPicPr>
          <p:cNvPr id="50" name="Picture 49" descr="A colorful dots and numbers&#10;&#10;Description automatically generated with medium confidence">
            <a:extLst>
              <a:ext uri="{FF2B5EF4-FFF2-40B4-BE49-F238E27FC236}">
                <a16:creationId xmlns:a16="http://schemas.microsoft.com/office/drawing/2014/main" id="{85E913A1-ADF0-D826-9ADE-173B1955E35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6700" y="1900357"/>
            <a:ext cx="6915165" cy="5815654"/>
          </a:xfrm>
          <a:prstGeom prst="rect">
            <a:avLst/>
          </a:prstGeom>
        </p:spPr>
      </p:pic>
      <p:pic>
        <p:nvPicPr>
          <p:cNvPr id="46" name="Picture 45" descr="A screen shot of a cell type&#10;&#10;Description automatically generated">
            <a:extLst>
              <a:ext uri="{FF2B5EF4-FFF2-40B4-BE49-F238E27FC236}">
                <a16:creationId xmlns:a16="http://schemas.microsoft.com/office/drawing/2014/main" id="{67C52790-6715-5C0B-9CBF-8B6193070B69}"/>
              </a:ext>
            </a:extLst>
          </p:cNvPr>
          <p:cNvPicPr>
            <a:picLocks noChangeAspect="1"/>
          </p:cNvPicPr>
          <p:nvPr/>
        </p:nvPicPr>
        <p:blipFill>
          <a:blip r:embed="rId16">
            <a:extLst>
              <a:ext uri="{28A0092B-C50C-407E-A947-70E740481C1C}">
                <a14:useLocalDpi xmlns:a14="http://schemas.microsoft.com/office/drawing/2010/main" val="0"/>
              </a:ext>
            </a:extLst>
          </a:blip>
          <a:srcRect t="5900"/>
          <a:stretch/>
        </p:blipFill>
        <p:spPr>
          <a:xfrm>
            <a:off x="5714529" y="1984095"/>
            <a:ext cx="8686817" cy="5789065"/>
          </a:xfrm>
          <a:prstGeom prst="rect">
            <a:avLst/>
          </a:prstGeom>
        </p:spPr>
      </p:pic>
      <p:sp>
        <p:nvSpPr>
          <p:cNvPr id="51" name="TextBox 50">
            <a:extLst>
              <a:ext uri="{FF2B5EF4-FFF2-40B4-BE49-F238E27FC236}">
                <a16:creationId xmlns:a16="http://schemas.microsoft.com/office/drawing/2014/main" id="{A4D7BB86-FA73-E0E3-BE8D-1E982DA5D12A}"/>
              </a:ext>
            </a:extLst>
          </p:cNvPr>
          <p:cNvSpPr txBox="1"/>
          <p:nvPr/>
        </p:nvSpPr>
        <p:spPr>
          <a:xfrm>
            <a:off x="2010185" y="1394211"/>
            <a:ext cx="1794209" cy="369332"/>
          </a:xfrm>
          <a:prstGeom prst="rect">
            <a:avLst/>
          </a:prstGeom>
          <a:noFill/>
        </p:spPr>
        <p:txBody>
          <a:bodyPr wrap="none" rtlCol="0">
            <a:spAutoFit/>
          </a:bodyPr>
          <a:lstStyle/>
          <a:p>
            <a:r>
              <a:rPr lang="en-US" b="1"/>
              <a:t>Cluster Plot 0.8</a:t>
            </a:r>
          </a:p>
        </p:txBody>
      </p:sp>
      <p:sp>
        <p:nvSpPr>
          <p:cNvPr id="52" name="TextBox 51">
            <a:extLst>
              <a:ext uri="{FF2B5EF4-FFF2-40B4-BE49-F238E27FC236}">
                <a16:creationId xmlns:a16="http://schemas.microsoft.com/office/drawing/2014/main" id="{61122775-7FC0-7279-9754-C9622DA28D4A}"/>
              </a:ext>
            </a:extLst>
          </p:cNvPr>
          <p:cNvSpPr txBox="1"/>
          <p:nvPr/>
        </p:nvSpPr>
        <p:spPr>
          <a:xfrm>
            <a:off x="7539427" y="1394211"/>
            <a:ext cx="2518510" cy="369332"/>
          </a:xfrm>
          <a:prstGeom prst="rect">
            <a:avLst/>
          </a:prstGeom>
          <a:noFill/>
        </p:spPr>
        <p:txBody>
          <a:bodyPr wrap="none" rtlCol="0">
            <a:spAutoFit/>
          </a:bodyPr>
          <a:lstStyle/>
          <a:p>
            <a:r>
              <a:rPr lang="en-US" b="1"/>
              <a:t>Cluster Plot Azimuth 2</a:t>
            </a:r>
          </a:p>
        </p:txBody>
      </p:sp>
    </p:spTree>
    <p:extLst>
      <p:ext uri="{BB962C8B-B14F-4D97-AF65-F5344CB8AC3E}">
        <p14:creationId xmlns:p14="http://schemas.microsoft.com/office/powerpoint/2010/main" val="3287261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38B5C5-0030-B04F-DB95-E1DA54943715}"/>
              </a:ext>
            </a:extLst>
          </p:cNvPr>
          <p:cNvSpPr txBox="1"/>
          <p:nvPr/>
        </p:nvSpPr>
        <p:spPr>
          <a:xfrm>
            <a:off x="542988" y="338835"/>
            <a:ext cx="726481" cy="913007"/>
          </a:xfrm>
          <a:prstGeom prst="rect">
            <a:avLst/>
          </a:prstGeom>
          <a:noFill/>
        </p:spPr>
        <p:txBody>
          <a:bodyPr wrap="none" rtlCol="0">
            <a:spAutoFit/>
          </a:bodyPr>
          <a:lstStyle/>
          <a:p>
            <a:r>
              <a:rPr lang="en-US" sz="5333"/>
              <a:t>A </a:t>
            </a:r>
          </a:p>
        </p:txBody>
      </p:sp>
      <p:pic>
        <p:nvPicPr>
          <p:cNvPr id="8" name="Picture 7" descr="A graph with different colored squares&#10;&#10;Description automatically generated with medium confidence">
            <a:extLst>
              <a:ext uri="{FF2B5EF4-FFF2-40B4-BE49-F238E27FC236}">
                <a16:creationId xmlns:a16="http://schemas.microsoft.com/office/drawing/2014/main" id="{040860D2-C004-9B7E-3B26-BE878256E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011" y="1595029"/>
            <a:ext cx="13610828" cy="10888662"/>
          </a:xfrm>
          <a:prstGeom prst="rect">
            <a:avLst/>
          </a:prstGeom>
        </p:spPr>
      </p:pic>
      <p:graphicFrame>
        <p:nvGraphicFramePr>
          <p:cNvPr id="10" name="Object 9">
            <a:extLst>
              <a:ext uri="{FF2B5EF4-FFF2-40B4-BE49-F238E27FC236}">
                <a16:creationId xmlns:a16="http://schemas.microsoft.com/office/drawing/2014/main" id="{A13F6E17-263A-2843-E746-E1DCDDBF335F}"/>
              </a:ext>
            </a:extLst>
          </p:cNvPr>
          <p:cNvGraphicFramePr>
            <a:graphicFrameLocks noChangeAspect="1"/>
          </p:cNvGraphicFramePr>
          <p:nvPr>
            <p:extLst>
              <p:ext uri="{D42A27DB-BD31-4B8C-83A1-F6EECF244321}">
                <p14:modId xmlns:p14="http://schemas.microsoft.com/office/powerpoint/2010/main" val="2272702559"/>
              </p:ext>
            </p:extLst>
          </p:nvPr>
        </p:nvGraphicFramePr>
        <p:xfrm>
          <a:off x="542988" y="795339"/>
          <a:ext cx="4483215" cy="5368395"/>
        </p:xfrm>
        <a:graphic>
          <a:graphicData uri="http://schemas.openxmlformats.org/presentationml/2006/ole">
            <mc:AlternateContent xmlns:mc="http://schemas.openxmlformats.org/markup-compatibility/2006">
              <mc:Choice xmlns:v="urn:schemas-microsoft-com:vml" Requires="v">
                <p:oleObj name="Prism 10" r:id="rId4" imgW="2235316" imgH="2675955" progId="Prism10.Document">
                  <p:embed/>
                </p:oleObj>
              </mc:Choice>
              <mc:Fallback>
                <p:oleObj name="Prism 10" r:id="rId4" imgW="2235316" imgH="2675955" progId="Prism10.Document">
                  <p:embed/>
                  <p:pic>
                    <p:nvPicPr>
                      <p:cNvPr id="10" name="Object 9">
                        <a:extLst>
                          <a:ext uri="{FF2B5EF4-FFF2-40B4-BE49-F238E27FC236}">
                            <a16:creationId xmlns:a16="http://schemas.microsoft.com/office/drawing/2014/main" id="{A13F6E17-263A-2843-E746-E1DCDDBF335F}"/>
                          </a:ext>
                        </a:extLst>
                      </p:cNvPr>
                      <p:cNvPicPr/>
                      <p:nvPr/>
                    </p:nvPicPr>
                    <p:blipFill>
                      <a:blip r:embed="rId5"/>
                      <a:stretch>
                        <a:fillRect/>
                      </a:stretch>
                    </p:blipFill>
                    <p:spPr>
                      <a:xfrm>
                        <a:off x="542988" y="795339"/>
                        <a:ext cx="4483215" cy="536839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380C1418-AF71-AD09-7DFD-238CBD98DA4B}"/>
              </a:ext>
            </a:extLst>
          </p:cNvPr>
          <p:cNvSpPr txBox="1"/>
          <p:nvPr/>
        </p:nvSpPr>
        <p:spPr>
          <a:xfrm>
            <a:off x="4698011" y="338834"/>
            <a:ext cx="737702" cy="913007"/>
          </a:xfrm>
          <a:prstGeom prst="rect">
            <a:avLst/>
          </a:prstGeom>
          <a:noFill/>
        </p:spPr>
        <p:txBody>
          <a:bodyPr wrap="none" rtlCol="0">
            <a:spAutoFit/>
          </a:bodyPr>
          <a:lstStyle/>
          <a:p>
            <a:r>
              <a:rPr lang="en-US" sz="5333"/>
              <a:t>B </a:t>
            </a:r>
          </a:p>
        </p:txBody>
      </p:sp>
      <p:pic>
        <p:nvPicPr>
          <p:cNvPr id="20" name="Picture 19" descr="A close-up of a network&#10;&#10;Description automatically generated">
            <a:extLst>
              <a:ext uri="{FF2B5EF4-FFF2-40B4-BE49-F238E27FC236}">
                <a16:creationId xmlns:a16="http://schemas.microsoft.com/office/drawing/2014/main" id="{CB464AFD-6DD1-DAD6-45A1-974DAD76DDA7}"/>
              </a:ext>
            </a:extLst>
          </p:cNvPr>
          <p:cNvPicPr>
            <a:picLocks noChangeAspect="1"/>
          </p:cNvPicPr>
          <p:nvPr/>
        </p:nvPicPr>
        <p:blipFill>
          <a:blip r:embed="rId6">
            <a:extLst>
              <a:ext uri="{28A0092B-C50C-407E-A947-70E740481C1C}">
                <a14:useLocalDpi xmlns:a14="http://schemas.microsoft.com/office/drawing/2010/main" val="0"/>
              </a:ext>
            </a:extLst>
          </a:blip>
          <a:srcRect l="28956" r="28582"/>
          <a:stretch/>
        </p:blipFill>
        <p:spPr>
          <a:xfrm>
            <a:off x="542988" y="6733301"/>
            <a:ext cx="5584857" cy="5167009"/>
          </a:xfrm>
          <a:prstGeom prst="rect">
            <a:avLst/>
          </a:prstGeom>
        </p:spPr>
      </p:pic>
      <p:sp>
        <p:nvSpPr>
          <p:cNvPr id="22" name="TextBox 21">
            <a:extLst>
              <a:ext uri="{FF2B5EF4-FFF2-40B4-BE49-F238E27FC236}">
                <a16:creationId xmlns:a16="http://schemas.microsoft.com/office/drawing/2014/main" id="{D12E748D-9623-3407-61DD-CC9984F24C5E}"/>
              </a:ext>
            </a:extLst>
          </p:cNvPr>
          <p:cNvSpPr txBox="1"/>
          <p:nvPr/>
        </p:nvSpPr>
        <p:spPr>
          <a:xfrm>
            <a:off x="531767" y="6582856"/>
            <a:ext cx="797013" cy="913007"/>
          </a:xfrm>
          <a:prstGeom prst="rect">
            <a:avLst/>
          </a:prstGeom>
          <a:noFill/>
        </p:spPr>
        <p:txBody>
          <a:bodyPr wrap="none" rtlCol="0">
            <a:spAutoFit/>
          </a:bodyPr>
          <a:lstStyle/>
          <a:p>
            <a:r>
              <a:rPr lang="en-US" sz="5333"/>
              <a:t>C </a:t>
            </a:r>
          </a:p>
        </p:txBody>
      </p:sp>
    </p:spTree>
    <p:extLst>
      <p:ext uri="{BB962C8B-B14F-4D97-AF65-F5344CB8AC3E}">
        <p14:creationId xmlns:p14="http://schemas.microsoft.com/office/powerpoint/2010/main" val="86034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graph&#10;&#10;AI-generated content may be incorrect.">
            <a:extLst>
              <a:ext uri="{FF2B5EF4-FFF2-40B4-BE49-F238E27FC236}">
                <a16:creationId xmlns:a16="http://schemas.microsoft.com/office/drawing/2014/main" id="{F6AC33A7-D586-9A66-394D-3FCD74918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16967"/>
            <a:ext cx="13716000" cy="8636000"/>
          </a:xfrm>
          <a:prstGeom prst="rect">
            <a:avLst/>
          </a:prstGeom>
        </p:spPr>
      </p:pic>
      <p:pic>
        <p:nvPicPr>
          <p:cNvPr id="23" name="Picture 22" descr="A graph of a number of individuals&#10;&#10;AI-generated content may be incorrect.">
            <a:extLst>
              <a:ext uri="{FF2B5EF4-FFF2-40B4-BE49-F238E27FC236}">
                <a16:creationId xmlns:a16="http://schemas.microsoft.com/office/drawing/2014/main" id="{A27F9ECB-D257-A53E-343E-A469DC06D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84" y="17877371"/>
            <a:ext cx="7086608" cy="4724405"/>
          </a:xfrm>
          <a:prstGeom prst="rect">
            <a:avLst/>
          </a:prstGeom>
        </p:spPr>
      </p:pic>
      <p:pic>
        <p:nvPicPr>
          <p:cNvPr id="25" name="Picture 24" descr="A graph of a number of individuals&#10;&#10;AI-generated content may be incorrect.">
            <a:extLst>
              <a:ext uri="{FF2B5EF4-FFF2-40B4-BE49-F238E27FC236}">
                <a16:creationId xmlns:a16="http://schemas.microsoft.com/office/drawing/2014/main" id="{58535B60-E10C-00E4-0E5D-66A056124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152967"/>
            <a:ext cx="7086608" cy="4724405"/>
          </a:xfrm>
          <a:prstGeom prst="rect">
            <a:avLst/>
          </a:prstGeom>
        </p:spPr>
      </p:pic>
      <p:pic>
        <p:nvPicPr>
          <p:cNvPr id="27" name="Picture 26" descr="A graph of a number of individuals&#10;&#10;AI-generated content may be incorrect.">
            <a:extLst>
              <a:ext uri="{FF2B5EF4-FFF2-40B4-BE49-F238E27FC236}">
                <a16:creationId xmlns:a16="http://schemas.microsoft.com/office/drawing/2014/main" id="{83B87B32-8EAF-FFBC-A194-C733CEC89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792" y="13152966"/>
            <a:ext cx="7086608" cy="4724405"/>
          </a:xfrm>
          <a:prstGeom prst="rect">
            <a:avLst/>
          </a:prstGeom>
        </p:spPr>
      </p:pic>
      <p:pic>
        <p:nvPicPr>
          <p:cNvPr id="29" name="Picture 28" descr="A graph of a number of individuals&#10;&#10;AI-generated content may be incorrect.">
            <a:extLst>
              <a:ext uri="{FF2B5EF4-FFF2-40B4-BE49-F238E27FC236}">
                <a16:creationId xmlns:a16="http://schemas.microsoft.com/office/drawing/2014/main" id="{3FC013DC-399A-D59B-374A-9A2F5E80E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9792" y="17877370"/>
            <a:ext cx="7086608" cy="4724405"/>
          </a:xfrm>
          <a:prstGeom prst="rect">
            <a:avLst/>
          </a:prstGeom>
        </p:spPr>
      </p:pic>
    </p:spTree>
    <p:extLst>
      <p:ext uri="{BB962C8B-B14F-4D97-AF65-F5344CB8AC3E}">
        <p14:creationId xmlns:p14="http://schemas.microsoft.com/office/powerpoint/2010/main" val="859327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7600C16C-8CC9-3226-4FF4-D55A3E2E8DCC}"/>
              </a:ext>
            </a:extLst>
          </p:cNvPr>
          <p:cNvGraphicFramePr>
            <a:graphicFrameLocks noGrp="1"/>
          </p:cNvGraphicFramePr>
          <p:nvPr>
            <p:ph idx="1"/>
            <p:extLst>
              <p:ext uri="{D42A27DB-BD31-4B8C-83A1-F6EECF244321}">
                <p14:modId xmlns:p14="http://schemas.microsoft.com/office/powerpoint/2010/main" val="3903262944"/>
              </p:ext>
            </p:extLst>
          </p:nvPr>
        </p:nvGraphicFramePr>
        <p:xfrm>
          <a:off x="990726" y="1135811"/>
          <a:ext cx="15792324" cy="5267960"/>
        </p:xfrm>
        <a:graphic>
          <a:graphicData uri="http://schemas.openxmlformats.org/drawingml/2006/table">
            <a:tbl>
              <a:tblPr/>
              <a:tblGrid>
                <a:gridCol w="8275943">
                  <a:extLst>
                    <a:ext uri="{9D8B030D-6E8A-4147-A177-3AD203B41FA5}">
                      <a16:colId xmlns:a16="http://schemas.microsoft.com/office/drawing/2014/main" val="3414191778"/>
                    </a:ext>
                  </a:extLst>
                </a:gridCol>
                <a:gridCol w="3484299">
                  <a:extLst>
                    <a:ext uri="{9D8B030D-6E8A-4147-A177-3AD203B41FA5}">
                      <a16:colId xmlns:a16="http://schemas.microsoft.com/office/drawing/2014/main" val="1577777275"/>
                    </a:ext>
                  </a:extLst>
                </a:gridCol>
                <a:gridCol w="4032082">
                  <a:extLst>
                    <a:ext uri="{9D8B030D-6E8A-4147-A177-3AD203B41FA5}">
                      <a16:colId xmlns:a16="http://schemas.microsoft.com/office/drawing/2014/main" val="3222386897"/>
                    </a:ext>
                  </a:extLst>
                </a:gridCol>
              </a:tblGrid>
              <a:tr h="660400">
                <a:tc>
                  <a:txBody>
                    <a:bodyPr/>
                    <a:lstStyle/>
                    <a:p>
                      <a:pPr algn="l" fontAlgn="b"/>
                      <a:r>
                        <a:rPr lang="en-US" sz="3700" b="0" i="0" u="none" strike="noStrike">
                          <a:solidFill>
                            <a:srgbClr val="000000"/>
                          </a:solidFill>
                          <a:effectLst/>
                          <a:latin typeface="Aptos Narrow" panose="020B0004020202020204" pitchFamily="34" charset="0"/>
                        </a:rPr>
                        <a:t> </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4300" b="1" i="0" u="none" strike="noStrike">
                          <a:solidFill>
                            <a:srgbClr val="000000"/>
                          </a:solidFill>
                          <a:effectLst/>
                          <a:latin typeface="Aptos Narrow" panose="020B0004020202020204" pitchFamily="34" charset="0"/>
                        </a:rPr>
                        <a:t>HEU</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4300" b="1" i="0" u="none" strike="noStrike">
                          <a:solidFill>
                            <a:srgbClr val="000000"/>
                          </a:solidFill>
                          <a:effectLst/>
                          <a:latin typeface="Aptos Narrow" panose="020B0004020202020204" pitchFamily="34" charset="0"/>
                        </a:rPr>
                        <a:t>HEI</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4956671"/>
                  </a:ext>
                </a:extLst>
              </a:tr>
              <a:tr h="579120">
                <a:tc>
                  <a:txBody>
                    <a:bodyPr/>
                    <a:lstStyle/>
                    <a:p>
                      <a:pPr algn="l" fontAlgn="b"/>
                      <a:r>
                        <a:rPr lang="en-US" sz="3700" b="0" i="1" u="none" strike="noStrike">
                          <a:solidFill>
                            <a:srgbClr val="000000"/>
                          </a:solidFill>
                          <a:effectLst/>
                          <a:latin typeface="Aptos Narrow" panose="020B0004020202020204" pitchFamily="34" charset="0"/>
                        </a:rPr>
                        <a:t>n</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40</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35</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6175741"/>
                  </a:ext>
                </a:extLst>
              </a:tr>
              <a:tr h="579120">
                <a:tc>
                  <a:txBody>
                    <a:bodyPr/>
                    <a:lstStyle/>
                    <a:p>
                      <a:pPr algn="l" fontAlgn="b"/>
                      <a:r>
                        <a:rPr lang="en-US" sz="3700" b="0" i="1" u="none" strike="noStrike">
                          <a:solidFill>
                            <a:srgbClr val="000000"/>
                          </a:solidFill>
                          <a:effectLst/>
                          <a:latin typeface="Aptos Narrow" panose="020B0004020202020204" pitchFamily="34" charset="0"/>
                        </a:rPr>
                        <a:t>Gender, Female, n (%)</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23 (58%)</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20 (57%)</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9539782"/>
                  </a:ext>
                </a:extLst>
              </a:tr>
              <a:tr h="579120">
                <a:tc>
                  <a:txBody>
                    <a:bodyPr/>
                    <a:lstStyle/>
                    <a:p>
                      <a:pPr algn="l" fontAlgn="b"/>
                      <a:r>
                        <a:rPr lang="en-US" sz="3700" b="0" i="1" u="none" strike="noStrike">
                          <a:solidFill>
                            <a:srgbClr val="000000"/>
                          </a:solidFill>
                          <a:effectLst/>
                          <a:latin typeface="Aptos Narrow" panose="020B0004020202020204" pitchFamily="34" charset="0"/>
                        </a:rPr>
                        <a:t>Age at study enrollment, days, median [IQR]</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33 [31-52.75]</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34 [31-73]</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33497"/>
                  </a:ext>
                </a:extLst>
              </a:tr>
              <a:tr h="1148080">
                <a:tc>
                  <a:txBody>
                    <a:bodyPr/>
                    <a:lstStyle/>
                    <a:p>
                      <a:pPr algn="l" fontAlgn="b"/>
                      <a:r>
                        <a:rPr lang="en-US" sz="3700" b="0" i="1" u="none" strike="noStrike">
                          <a:solidFill>
                            <a:srgbClr val="000000"/>
                          </a:solidFill>
                          <a:effectLst/>
                          <a:latin typeface="Aptos Narrow" panose="020B0004020202020204" pitchFamily="34" charset="0"/>
                        </a:rPr>
                        <a:t>Plasma virus load, median [IQR]</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n/a</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594,132 [176,970-4,284,389]</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6750570"/>
                  </a:ext>
                </a:extLst>
              </a:tr>
              <a:tr h="579120">
                <a:tc>
                  <a:txBody>
                    <a:bodyPr/>
                    <a:lstStyle/>
                    <a:p>
                      <a:pPr algn="l" fontAlgn="b"/>
                      <a:r>
                        <a:rPr lang="en-US" sz="3700" b="0" i="1" u="none" strike="noStrike">
                          <a:solidFill>
                            <a:srgbClr val="000000"/>
                          </a:solidFill>
                          <a:effectLst/>
                          <a:latin typeface="Aptos Narrow" panose="020B0004020202020204" pitchFamily="34" charset="0"/>
                        </a:rPr>
                        <a:t>Days to first virus suppression &lt;20 c/ml, median</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n/a</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303 [173.3-528.3]</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8025722"/>
                  </a:ext>
                </a:extLst>
              </a:tr>
              <a:tr h="579120">
                <a:tc>
                  <a:txBody>
                    <a:bodyPr/>
                    <a:lstStyle/>
                    <a:p>
                      <a:pPr algn="l" fontAlgn="b"/>
                      <a:r>
                        <a:rPr lang="en-US" sz="3700" b="0" i="1" u="none" strike="noStrike">
                          <a:solidFill>
                            <a:srgbClr val="000000"/>
                          </a:solidFill>
                          <a:effectLst/>
                          <a:latin typeface="Aptos Narrow" panose="020B0004020202020204" pitchFamily="34" charset="0"/>
                        </a:rPr>
                        <a:t>CD4 count/mm3, median</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a:solidFill>
                            <a:srgbClr val="000000"/>
                          </a:solidFill>
                          <a:effectLst/>
                          <a:latin typeface="Aptos Narrow" panose="020B0004020202020204" pitchFamily="34" charset="0"/>
                        </a:rPr>
                        <a:t>n/a</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3700" b="0" i="0" u="none" strike="noStrike" dirty="0">
                          <a:solidFill>
                            <a:srgbClr val="000000"/>
                          </a:solidFill>
                          <a:effectLst/>
                          <a:latin typeface="Aptos Narrow" panose="020B0004020202020204" pitchFamily="34" charset="0"/>
                        </a:rPr>
                        <a:t>1990 [1446-2387]</a:t>
                      </a:r>
                    </a:p>
                  </a:txBody>
                  <a:tcPr marL="10160" marR="10160" marT="101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33182"/>
                  </a:ext>
                </a:extLst>
              </a:tr>
            </a:tbl>
          </a:graphicData>
        </a:graphic>
      </p:graphicFrame>
    </p:spTree>
    <p:extLst>
      <p:ext uri="{BB962C8B-B14F-4D97-AF65-F5344CB8AC3E}">
        <p14:creationId xmlns:p14="http://schemas.microsoft.com/office/powerpoint/2010/main" val="286041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colored circles&#10;&#10;Description automatically generated">
            <a:extLst>
              <a:ext uri="{FF2B5EF4-FFF2-40B4-BE49-F238E27FC236}">
                <a16:creationId xmlns:a16="http://schemas.microsoft.com/office/drawing/2014/main" id="{7198855A-A3B0-A6D5-3134-99C85BBC0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406" y="982249"/>
            <a:ext cx="7772401" cy="4572000"/>
          </a:xfrm>
          <a:prstGeom prst="rect">
            <a:avLst/>
          </a:prstGeom>
        </p:spPr>
      </p:pic>
      <p:pic>
        <p:nvPicPr>
          <p:cNvPr id="9" name="Picture 8" descr="A graph of different colored dots&#10;&#10;Description automatically generated">
            <a:extLst>
              <a:ext uri="{FF2B5EF4-FFF2-40B4-BE49-F238E27FC236}">
                <a16:creationId xmlns:a16="http://schemas.microsoft.com/office/drawing/2014/main" id="{357F3CA2-FF15-93E7-0675-E5B462350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979" y="7440566"/>
            <a:ext cx="7772416" cy="4572009"/>
          </a:xfrm>
          <a:prstGeom prst="rect">
            <a:avLst/>
          </a:prstGeom>
        </p:spPr>
      </p:pic>
      <p:sp>
        <p:nvSpPr>
          <p:cNvPr id="14" name="TextBox 13">
            <a:extLst>
              <a:ext uri="{FF2B5EF4-FFF2-40B4-BE49-F238E27FC236}">
                <a16:creationId xmlns:a16="http://schemas.microsoft.com/office/drawing/2014/main" id="{99CA2E37-AF19-807B-362D-BBBC2537B508}"/>
              </a:ext>
            </a:extLst>
          </p:cNvPr>
          <p:cNvSpPr txBox="1"/>
          <p:nvPr/>
        </p:nvSpPr>
        <p:spPr>
          <a:xfrm>
            <a:off x="7079406" y="333494"/>
            <a:ext cx="737702" cy="913007"/>
          </a:xfrm>
          <a:prstGeom prst="rect">
            <a:avLst/>
          </a:prstGeom>
          <a:noFill/>
        </p:spPr>
        <p:txBody>
          <a:bodyPr wrap="none" rtlCol="0">
            <a:spAutoFit/>
          </a:bodyPr>
          <a:lstStyle/>
          <a:p>
            <a:r>
              <a:rPr lang="en-US" sz="5333"/>
              <a:t>B </a:t>
            </a:r>
          </a:p>
        </p:txBody>
      </p:sp>
      <p:sp>
        <p:nvSpPr>
          <p:cNvPr id="5" name="TextBox 4">
            <a:extLst>
              <a:ext uri="{FF2B5EF4-FFF2-40B4-BE49-F238E27FC236}">
                <a16:creationId xmlns:a16="http://schemas.microsoft.com/office/drawing/2014/main" id="{54E33C77-EE0D-5BC2-8377-3105A4A5319B}"/>
              </a:ext>
            </a:extLst>
          </p:cNvPr>
          <p:cNvSpPr txBox="1"/>
          <p:nvPr/>
        </p:nvSpPr>
        <p:spPr>
          <a:xfrm>
            <a:off x="263739" y="333494"/>
            <a:ext cx="726481" cy="913007"/>
          </a:xfrm>
          <a:prstGeom prst="rect">
            <a:avLst/>
          </a:prstGeom>
          <a:noFill/>
        </p:spPr>
        <p:txBody>
          <a:bodyPr wrap="none" rtlCol="0">
            <a:spAutoFit/>
          </a:bodyPr>
          <a:lstStyle/>
          <a:p>
            <a:r>
              <a:rPr lang="en-US" sz="5333"/>
              <a:t>A </a:t>
            </a:r>
          </a:p>
        </p:txBody>
      </p:sp>
      <p:pic>
        <p:nvPicPr>
          <p:cNvPr id="18" name="Picture 17" descr="A graph of different colored dots&#10;&#10;Description automatically generated with medium confidence">
            <a:extLst>
              <a:ext uri="{FF2B5EF4-FFF2-40B4-BE49-F238E27FC236}">
                <a16:creationId xmlns:a16="http://schemas.microsoft.com/office/drawing/2014/main" id="{18B9E43A-554A-E8B8-681A-CBDB1B25B3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0759" y="7440566"/>
            <a:ext cx="7772416" cy="4572009"/>
          </a:xfrm>
          <a:prstGeom prst="rect">
            <a:avLst/>
          </a:prstGeom>
        </p:spPr>
      </p:pic>
      <p:sp>
        <p:nvSpPr>
          <p:cNvPr id="20" name="TextBox 19">
            <a:extLst>
              <a:ext uri="{FF2B5EF4-FFF2-40B4-BE49-F238E27FC236}">
                <a16:creationId xmlns:a16="http://schemas.microsoft.com/office/drawing/2014/main" id="{D2279AC5-D19E-88BF-0FFE-E83040446877}"/>
              </a:ext>
            </a:extLst>
          </p:cNvPr>
          <p:cNvSpPr txBox="1"/>
          <p:nvPr/>
        </p:nvSpPr>
        <p:spPr>
          <a:xfrm>
            <a:off x="263739" y="6984062"/>
            <a:ext cx="797013" cy="913007"/>
          </a:xfrm>
          <a:prstGeom prst="rect">
            <a:avLst/>
          </a:prstGeom>
          <a:noFill/>
        </p:spPr>
        <p:txBody>
          <a:bodyPr wrap="none" rtlCol="0">
            <a:spAutoFit/>
          </a:bodyPr>
          <a:lstStyle/>
          <a:p>
            <a:r>
              <a:rPr lang="en-US" sz="5333"/>
              <a:t>C </a:t>
            </a:r>
          </a:p>
        </p:txBody>
      </p:sp>
      <p:pic>
        <p:nvPicPr>
          <p:cNvPr id="23" name="Picture 22" descr="A graph of different colored dots&#10;&#10;Description automatically generated">
            <a:extLst>
              <a:ext uri="{FF2B5EF4-FFF2-40B4-BE49-F238E27FC236}">
                <a16:creationId xmlns:a16="http://schemas.microsoft.com/office/drawing/2014/main" id="{8968B655-45C5-AE90-D632-8FD621DEA5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979" y="13232106"/>
            <a:ext cx="7772416" cy="4572009"/>
          </a:xfrm>
          <a:prstGeom prst="rect">
            <a:avLst/>
          </a:prstGeom>
        </p:spPr>
      </p:pic>
      <p:sp>
        <p:nvSpPr>
          <p:cNvPr id="24" name="TextBox 23">
            <a:extLst>
              <a:ext uri="{FF2B5EF4-FFF2-40B4-BE49-F238E27FC236}">
                <a16:creationId xmlns:a16="http://schemas.microsoft.com/office/drawing/2014/main" id="{F6DCE4A2-AECC-5233-C6F8-3CB146BD58F6}"/>
              </a:ext>
            </a:extLst>
          </p:cNvPr>
          <p:cNvSpPr txBox="1"/>
          <p:nvPr/>
        </p:nvSpPr>
        <p:spPr>
          <a:xfrm>
            <a:off x="8399395" y="6984061"/>
            <a:ext cx="793807" cy="913007"/>
          </a:xfrm>
          <a:prstGeom prst="rect">
            <a:avLst/>
          </a:prstGeom>
          <a:noFill/>
        </p:spPr>
        <p:txBody>
          <a:bodyPr wrap="none" rtlCol="0">
            <a:spAutoFit/>
          </a:bodyPr>
          <a:lstStyle/>
          <a:p>
            <a:r>
              <a:rPr lang="en-US" sz="5333"/>
              <a:t>D </a:t>
            </a:r>
          </a:p>
        </p:txBody>
      </p:sp>
      <p:pic>
        <p:nvPicPr>
          <p:cNvPr id="25" name="Picture 24">
            <a:extLst>
              <a:ext uri="{FF2B5EF4-FFF2-40B4-BE49-F238E27FC236}">
                <a16:creationId xmlns:a16="http://schemas.microsoft.com/office/drawing/2014/main" id="{1363F7DB-EB72-CF48-C1B3-F7ECA23A2C65}"/>
              </a:ext>
            </a:extLst>
          </p:cNvPr>
          <p:cNvPicPr>
            <a:picLocks noChangeAspect="1"/>
          </p:cNvPicPr>
          <p:nvPr/>
        </p:nvPicPr>
        <p:blipFill>
          <a:blip r:embed="rId7"/>
          <a:srcRect l="66864" b="23546"/>
          <a:stretch/>
        </p:blipFill>
        <p:spPr>
          <a:xfrm>
            <a:off x="990220" y="1030410"/>
            <a:ext cx="4927155" cy="4841527"/>
          </a:xfrm>
          <a:prstGeom prst="rect">
            <a:avLst/>
          </a:prstGeom>
        </p:spPr>
      </p:pic>
      <p:sp>
        <p:nvSpPr>
          <p:cNvPr id="26" name="TextBox 25">
            <a:extLst>
              <a:ext uri="{FF2B5EF4-FFF2-40B4-BE49-F238E27FC236}">
                <a16:creationId xmlns:a16="http://schemas.microsoft.com/office/drawing/2014/main" id="{B361DA40-21CA-98EF-55A5-B7D443ED9A7A}"/>
              </a:ext>
            </a:extLst>
          </p:cNvPr>
          <p:cNvSpPr txBox="1"/>
          <p:nvPr/>
        </p:nvSpPr>
        <p:spPr>
          <a:xfrm rot="16200000">
            <a:off x="-256466" y="2596989"/>
            <a:ext cx="2433680" cy="666786"/>
          </a:xfrm>
          <a:prstGeom prst="rect">
            <a:avLst/>
          </a:prstGeom>
          <a:solidFill>
            <a:schemeClr val="bg1"/>
          </a:solidFill>
        </p:spPr>
        <p:txBody>
          <a:bodyPr wrap="none" rtlCol="0">
            <a:spAutoFit/>
          </a:bodyPr>
          <a:lstStyle/>
          <a:p>
            <a:r>
              <a:rPr lang="en-US" sz="3733"/>
              <a:t>CD56           </a:t>
            </a:r>
            <a:endParaRPr lang="en-US" sz="3733">
              <a:solidFill>
                <a:schemeClr val="accent4"/>
              </a:solidFill>
            </a:endParaRPr>
          </a:p>
        </p:txBody>
      </p:sp>
      <p:sp>
        <p:nvSpPr>
          <p:cNvPr id="27" name="TextBox 26">
            <a:extLst>
              <a:ext uri="{FF2B5EF4-FFF2-40B4-BE49-F238E27FC236}">
                <a16:creationId xmlns:a16="http://schemas.microsoft.com/office/drawing/2014/main" id="{2C2867CA-6D80-7D1F-111C-623A206A8D54}"/>
              </a:ext>
            </a:extLst>
          </p:cNvPr>
          <p:cNvSpPr txBox="1"/>
          <p:nvPr/>
        </p:nvSpPr>
        <p:spPr>
          <a:xfrm>
            <a:off x="2113128" y="5554249"/>
            <a:ext cx="3020379" cy="666786"/>
          </a:xfrm>
          <a:prstGeom prst="rect">
            <a:avLst/>
          </a:prstGeom>
          <a:solidFill>
            <a:schemeClr val="bg1"/>
          </a:solidFill>
        </p:spPr>
        <p:txBody>
          <a:bodyPr wrap="none" rtlCol="0">
            <a:spAutoFit/>
          </a:bodyPr>
          <a:lstStyle/>
          <a:p>
            <a:r>
              <a:rPr lang="en-US" sz="3733"/>
              <a:t>CD16                 </a:t>
            </a:r>
            <a:endParaRPr lang="en-US" sz="3733">
              <a:solidFill>
                <a:srgbClr val="0070C0"/>
              </a:solidFill>
            </a:endParaRPr>
          </a:p>
        </p:txBody>
      </p:sp>
      <p:sp>
        <p:nvSpPr>
          <p:cNvPr id="28" name="TextBox 27">
            <a:extLst>
              <a:ext uri="{FF2B5EF4-FFF2-40B4-BE49-F238E27FC236}">
                <a16:creationId xmlns:a16="http://schemas.microsoft.com/office/drawing/2014/main" id="{F07093FE-B0C6-F3FD-57A1-A80EC692458B}"/>
              </a:ext>
            </a:extLst>
          </p:cNvPr>
          <p:cNvSpPr txBox="1"/>
          <p:nvPr/>
        </p:nvSpPr>
        <p:spPr>
          <a:xfrm>
            <a:off x="266945" y="12775602"/>
            <a:ext cx="704039" cy="913007"/>
          </a:xfrm>
          <a:prstGeom prst="rect">
            <a:avLst/>
          </a:prstGeom>
          <a:noFill/>
        </p:spPr>
        <p:txBody>
          <a:bodyPr wrap="none" rtlCol="0">
            <a:spAutoFit/>
          </a:bodyPr>
          <a:lstStyle/>
          <a:p>
            <a:r>
              <a:rPr lang="en-US" sz="5333"/>
              <a:t>E </a:t>
            </a:r>
          </a:p>
        </p:txBody>
      </p:sp>
    </p:spTree>
    <p:extLst>
      <p:ext uri="{BB962C8B-B14F-4D97-AF65-F5344CB8AC3E}">
        <p14:creationId xmlns:p14="http://schemas.microsoft.com/office/powerpoint/2010/main" val="1927127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F7ACB06E-9649-6C47-4B78-53D5E2B3DED6}"/>
              </a:ext>
            </a:extLst>
          </p:cNvPr>
          <p:cNvGrpSpPr/>
          <p:nvPr/>
        </p:nvGrpSpPr>
        <p:grpSpPr>
          <a:xfrm>
            <a:off x="9587002" y="7316095"/>
            <a:ext cx="5816288" cy="4680334"/>
            <a:chOff x="9587002" y="7316095"/>
            <a:chExt cx="5816288" cy="4680334"/>
          </a:xfrm>
        </p:grpSpPr>
        <p:graphicFrame>
          <p:nvGraphicFramePr>
            <p:cNvPr id="3" name="Object 2">
              <a:extLst>
                <a:ext uri="{FF2B5EF4-FFF2-40B4-BE49-F238E27FC236}">
                  <a16:creationId xmlns:a16="http://schemas.microsoft.com/office/drawing/2014/main" id="{E97FC228-D9DE-B5E4-82A3-2BF3CBE1B663}"/>
                </a:ext>
              </a:extLst>
            </p:cNvPr>
            <p:cNvGraphicFramePr>
              <a:graphicFrameLocks noChangeAspect="1"/>
            </p:cNvGraphicFramePr>
            <p:nvPr>
              <p:extLst>
                <p:ext uri="{D42A27DB-BD31-4B8C-83A1-F6EECF244321}">
                  <p14:modId xmlns:p14="http://schemas.microsoft.com/office/powerpoint/2010/main" val="1870245383"/>
                </p:ext>
              </p:extLst>
            </p:nvPr>
          </p:nvGraphicFramePr>
          <p:xfrm>
            <a:off x="10025247" y="9253229"/>
            <a:ext cx="5138139" cy="2743200"/>
          </p:xfrm>
          <a:graphic>
            <a:graphicData uri="http://schemas.openxmlformats.org/presentationml/2006/ole">
              <mc:AlternateContent xmlns:mc="http://schemas.openxmlformats.org/markup-compatibility/2006">
                <mc:Choice xmlns:v="urn:schemas-microsoft-com:vml" Requires="v">
                  <p:oleObj name="Prism 10" r:id="rId3" imgW="3232030" imgH="1726376" progId="Prism10.Document">
                    <p:embed/>
                  </p:oleObj>
                </mc:Choice>
                <mc:Fallback>
                  <p:oleObj name="Prism 10" r:id="rId3" imgW="3232030" imgH="1726376" progId="Prism10.Document">
                    <p:embed/>
                    <p:pic>
                      <p:nvPicPr>
                        <p:cNvPr id="3" name="Object 2">
                          <a:extLst>
                            <a:ext uri="{FF2B5EF4-FFF2-40B4-BE49-F238E27FC236}">
                              <a16:creationId xmlns:a16="http://schemas.microsoft.com/office/drawing/2014/main" id="{E97FC228-D9DE-B5E4-82A3-2BF3CBE1B663}"/>
                            </a:ext>
                          </a:extLst>
                        </p:cNvPr>
                        <p:cNvPicPr/>
                        <p:nvPr/>
                      </p:nvPicPr>
                      <p:blipFill>
                        <a:blip r:embed="rId4"/>
                        <a:stretch>
                          <a:fillRect/>
                        </a:stretch>
                      </p:blipFill>
                      <p:spPr>
                        <a:xfrm>
                          <a:off x="10025247" y="9253229"/>
                          <a:ext cx="5138139" cy="2743200"/>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B47C92E9-32E3-BC51-A86F-8E0527BDA58D}"/>
                </a:ext>
              </a:extLst>
            </p:cNvPr>
            <p:cNvGraphicFramePr>
              <a:graphicFrameLocks noChangeAspect="1"/>
            </p:cNvGraphicFramePr>
            <p:nvPr>
              <p:extLst>
                <p:ext uri="{D42A27DB-BD31-4B8C-83A1-F6EECF244321}">
                  <p14:modId xmlns:p14="http://schemas.microsoft.com/office/powerpoint/2010/main" val="3178003182"/>
                </p:ext>
              </p:extLst>
            </p:nvPr>
          </p:nvGraphicFramePr>
          <p:xfrm>
            <a:off x="10025247" y="7316095"/>
            <a:ext cx="5188609" cy="2743200"/>
          </p:xfrm>
          <a:graphic>
            <a:graphicData uri="http://schemas.openxmlformats.org/presentationml/2006/ole">
              <mc:AlternateContent xmlns:mc="http://schemas.openxmlformats.org/markup-compatibility/2006">
                <mc:Choice xmlns:v="urn:schemas-microsoft-com:vml" Requires="v">
                  <p:oleObj name="Prism 10" r:id="rId5" imgW="3264065" imgH="1726376" progId="Prism10.Document">
                    <p:embed/>
                  </p:oleObj>
                </mc:Choice>
                <mc:Fallback>
                  <p:oleObj name="Prism 10" r:id="rId5" imgW="3264065" imgH="1726376" progId="Prism10.Document">
                    <p:embed/>
                    <p:pic>
                      <p:nvPicPr>
                        <p:cNvPr id="2" name="Object 1">
                          <a:extLst>
                            <a:ext uri="{FF2B5EF4-FFF2-40B4-BE49-F238E27FC236}">
                              <a16:creationId xmlns:a16="http://schemas.microsoft.com/office/drawing/2014/main" id="{B47C92E9-32E3-BC51-A86F-8E0527BDA58D}"/>
                            </a:ext>
                          </a:extLst>
                        </p:cNvPr>
                        <p:cNvPicPr/>
                        <p:nvPr/>
                      </p:nvPicPr>
                      <p:blipFill>
                        <a:blip r:embed="rId6"/>
                        <a:stretch>
                          <a:fillRect/>
                        </a:stretch>
                      </p:blipFill>
                      <p:spPr>
                        <a:xfrm>
                          <a:off x="10025247" y="7316095"/>
                          <a:ext cx="5188609" cy="274320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C0D7C010-CC1F-AA41-D6C7-8BD282265996}"/>
                </a:ext>
              </a:extLst>
            </p:cNvPr>
            <p:cNvSpPr txBox="1"/>
            <p:nvPr/>
          </p:nvSpPr>
          <p:spPr>
            <a:xfrm>
              <a:off x="10566858" y="11440885"/>
              <a:ext cx="699487" cy="369332"/>
            </a:xfrm>
            <a:prstGeom prst="rect">
              <a:avLst/>
            </a:prstGeom>
            <a:noFill/>
          </p:spPr>
          <p:txBody>
            <a:bodyPr wrap="none" rtlCol="0">
              <a:spAutoFit/>
            </a:bodyPr>
            <a:lstStyle/>
            <a:p>
              <a:r>
                <a:rPr lang="en-US" dirty="0"/>
                <a:t>Entry</a:t>
              </a:r>
            </a:p>
          </p:txBody>
        </p:sp>
        <p:sp>
          <p:nvSpPr>
            <p:cNvPr id="5" name="TextBox 4">
              <a:extLst>
                <a:ext uri="{FF2B5EF4-FFF2-40B4-BE49-F238E27FC236}">
                  <a16:creationId xmlns:a16="http://schemas.microsoft.com/office/drawing/2014/main" id="{EF26BCDA-1D6A-A8FB-AD6B-F6596FD05457}"/>
                </a:ext>
              </a:extLst>
            </p:cNvPr>
            <p:cNvSpPr txBox="1"/>
            <p:nvPr/>
          </p:nvSpPr>
          <p:spPr>
            <a:xfrm>
              <a:off x="11296830" y="11440885"/>
              <a:ext cx="628698" cy="369332"/>
            </a:xfrm>
            <a:prstGeom prst="rect">
              <a:avLst/>
            </a:prstGeom>
            <a:noFill/>
          </p:spPr>
          <p:txBody>
            <a:bodyPr wrap="none" rtlCol="0">
              <a:spAutoFit/>
            </a:bodyPr>
            <a:lstStyle/>
            <a:p>
              <a:r>
                <a:rPr lang="en-US" dirty="0"/>
                <a:t>12m</a:t>
              </a:r>
            </a:p>
          </p:txBody>
        </p:sp>
        <p:sp>
          <p:nvSpPr>
            <p:cNvPr id="10" name="TextBox 9">
              <a:extLst>
                <a:ext uri="{FF2B5EF4-FFF2-40B4-BE49-F238E27FC236}">
                  <a16:creationId xmlns:a16="http://schemas.microsoft.com/office/drawing/2014/main" id="{81793CA8-D3EC-42AB-4B45-78C65233F62E}"/>
                </a:ext>
              </a:extLst>
            </p:cNvPr>
            <p:cNvSpPr txBox="1"/>
            <p:nvPr/>
          </p:nvSpPr>
          <p:spPr>
            <a:xfrm>
              <a:off x="11946551" y="11440885"/>
              <a:ext cx="699487" cy="369332"/>
            </a:xfrm>
            <a:prstGeom prst="rect">
              <a:avLst/>
            </a:prstGeom>
            <a:noFill/>
          </p:spPr>
          <p:txBody>
            <a:bodyPr wrap="none" rtlCol="0">
              <a:spAutoFit/>
            </a:bodyPr>
            <a:lstStyle/>
            <a:p>
              <a:r>
                <a:rPr lang="en-US" dirty="0"/>
                <a:t>Entry</a:t>
              </a:r>
            </a:p>
          </p:txBody>
        </p:sp>
        <p:sp>
          <p:nvSpPr>
            <p:cNvPr id="21" name="TextBox 20">
              <a:extLst>
                <a:ext uri="{FF2B5EF4-FFF2-40B4-BE49-F238E27FC236}">
                  <a16:creationId xmlns:a16="http://schemas.microsoft.com/office/drawing/2014/main" id="{9FF91232-540E-041B-4090-3EF7614A5EEA}"/>
                </a:ext>
              </a:extLst>
            </p:cNvPr>
            <p:cNvSpPr txBox="1"/>
            <p:nvPr/>
          </p:nvSpPr>
          <p:spPr>
            <a:xfrm>
              <a:off x="12676523" y="11440885"/>
              <a:ext cx="628698" cy="369332"/>
            </a:xfrm>
            <a:prstGeom prst="rect">
              <a:avLst/>
            </a:prstGeom>
            <a:noFill/>
          </p:spPr>
          <p:txBody>
            <a:bodyPr wrap="none" rtlCol="0">
              <a:spAutoFit/>
            </a:bodyPr>
            <a:lstStyle/>
            <a:p>
              <a:r>
                <a:rPr lang="en-US" dirty="0"/>
                <a:t>12m</a:t>
              </a:r>
            </a:p>
          </p:txBody>
        </p:sp>
        <p:sp>
          <p:nvSpPr>
            <p:cNvPr id="22" name="TextBox 21">
              <a:extLst>
                <a:ext uri="{FF2B5EF4-FFF2-40B4-BE49-F238E27FC236}">
                  <a16:creationId xmlns:a16="http://schemas.microsoft.com/office/drawing/2014/main" id="{ABB7C133-7C97-6BDB-33A0-0D8CBE2B0298}"/>
                </a:ext>
              </a:extLst>
            </p:cNvPr>
            <p:cNvSpPr txBox="1"/>
            <p:nvPr/>
          </p:nvSpPr>
          <p:spPr>
            <a:xfrm>
              <a:off x="13318158" y="11436524"/>
              <a:ext cx="699487" cy="369332"/>
            </a:xfrm>
            <a:prstGeom prst="rect">
              <a:avLst/>
            </a:prstGeom>
            <a:noFill/>
          </p:spPr>
          <p:txBody>
            <a:bodyPr wrap="none" rtlCol="0">
              <a:spAutoFit/>
            </a:bodyPr>
            <a:lstStyle/>
            <a:p>
              <a:r>
                <a:rPr lang="en-US" dirty="0"/>
                <a:t>Entry</a:t>
              </a:r>
            </a:p>
          </p:txBody>
        </p:sp>
        <p:sp>
          <p:nvSpPr>
            <p:cNvPr id="23" name="TextBox 22">
              <a:extLst>
                <a:ext uri="{FF2B5EF4-FFF2-40B4-BE49-F238E27FC236}">
                  <a16:creationId xmlns:a16="http://schemas.microsoft.com/office/drawing/2014/main" id="{3D760CB9-59C3-1E6F-EE74-E3CA7AFB655E}"/>
                </a:ext>
              </a:extLst>
            </p:cNvPr>
            <p:cNvSpPr txBox="1"/>
            <p:nvPr/>
          </p:nvSpPr>
          <p:spPr>
            <a:xfrm>
              <a:off x="14048130" y="11436524"/>
              <a:ext cx="628698" cy="369332"/>
            </a:xfrm>
            <a:prstGeom prst="rect">
              <a:avLst/>
            </a:prstGeom>
            <a:noFill/>
          </p:spPr>
          <p:txBody>
            <a:bodyPr wrap="none" rtlCol="0">
              <a:spAutoFit/>
            </a:bodyPr>
            <a:lstStyle/>
            <a:p>
              <a:r>
                <a:rPr lang="en-US" dirty="0"/>
                <a:t>12m</a:t>
              </a:r>
            </a:p>
          </p:txBody>
        </p:sp>
        <p:sp>
          <p:nvSpPr>
            <p:cNvPr id="24" name="TextBox 23">
              <a:extLst>
                <a:ext uri="{FF2B5EF4-FFF2-40B4-BE49-F238E27FC236}">
                  <a16:creationId xmlns:a16="http://schemas.microsoft.com/office/drawing/2014/main" id="{8139B378-5E79-0574-D70F-71B32B00D12C}"/>
                </a:ext>
              </a:extLst>
            </p:cNvPr>
            <p:cNvSpPr txBox="1"/>
            <p:nvPr/>
          </p:nvSpPr>
          <p:spPr>
            <a:xfrm rot="16200000">
              <a:off x="8111758" y="9309289"/>
              <a:ext cx="3350597" cy="400110"/>
            </a:xfrm>
            <a:prstGeom prst="rect">
              <a:avLst/>
            </a:prstGeom>
            <a:noFill/>
          </p:spPr>
          <p:txBody>
            <a:bodyPr wrap="none" rtlCol="0">
              <a:spAutoFit/>
            </a:bodyPr>
            <a:lstStyle/>
            <a:p>
              <a:r>
                <a:rPr lang="en-US" sz="2000" dirty="0"/>
                <a:t>CD107a+ CD56dimCD16+ %</a:t>
              </a:r>
            </a:p>
          </p:txBody>
        </p:sp>
        <p:sp>
          <p:nvSpPr>
            <p:cNvPr id="25" name="TextBox 24">
              <a:extLst>
                <a:ext uri="{FF2B5EF4-FFF2-40B4-BE49-F238E27FC236}">
                  <a16:creationId xmlns:a16="http://schemas.microsoft.com/office/drawing/2014/main" id="{E33CCABE-0E1B-5E1A-FA21-B57467366D52}"/>
                </a:ext>
              </a:extLst>
            </p:cNvPr>
            <p:cNvSpPr txBox="1"/>
            <p:nvPr/>
          </p:nvSpPr>
          <p:spPr>
            <a:xfrm>
              <a:off x="14769783" y="8555252"/>
              <a:ext cx="633507" cy="369332"/>
            </a:xfrm>
            <a:prstGeom prst="rect">
              <a:avLst/>
            </a:prstGeom>
            <a:noFill/>
          </p:spPr>
          <p:txBody>
            <a:bodyPr wrap="none" rtlCol="0">
              <a:spAutoFit/>
            </a:bodyPr>
            <a:lstStyle/>
            <a:p>
              <a:r>
                <a:rPr lang="en-US" dirty="0"/>
                <a:t>HEU</a:t>
              </a:r>
            </a:p>
          </p:txBody>
        </p:sp>
        <p:sp>
          <p:nvSpPr>
            <p:cNvPr id="26" name="TextBox 25">
              <a:extLst>
                <a:ext uri="{FF2B5EF4-FFF2-40B4-BE49-F238E27FC236}">
                  <a16:creationId xmlns:a16="http://schemas.microsoft.com/office/drawing/2014/main" id="{E318AC81-F790-9DCC-27B7-214ADEE8E9AF}"/>
                </a:ext>
              </a:extLst>
            </p:cNvPr>
            <p:cNvSpPr txBox="1"/>
            <p:nvPr/>
          </p:nvSpPr>
          <p:spPr>
            <a:xfrm>
              <a:off x="14769783" y="10267336"/>
              <a:ext cx="535724" cy="369332"/>
            </a:xfrm>
            <a:prstGeom prst="rect">
              <a:avLst/>
            </a:prstGeom>
            <a:noFill/>
          </p:spPr>
          <p:txBody>
            <a:bodyPr wrap="none" rtlCol="0">
              <a:spAutoFit/>
            </a:bodyPr>
            <a:lstStyle/>
            <a:p>
              <a:r>
                <a:rPr lang="en-US" dirty="0"/>
                <a:t>HEI</a:t>
              </a:r>
            </a:p>
          </p:txBody>
        </p:sp>
        <p:sp>
          <p:nvSpPr>
            <p:cNvPr id="27" name="TextBox 26">
              <a:extLst>
                <a:ext uri="{FF2B5EF4-FFF2-40B4-BE49-F238E27FC236}">
                  <a16:creationId xmlns:a16="http://schemas.microsoft.com/office/drawing/2014/main" id="{12BFD11C-47AA-30BE-85B6-7CE2BAC54E64}"/>
                </a:ext>
              </a:extLst>
            </p:cNvPr>
            <p:cNvSpPr txBox="1"/>
            <p:nvPr/>
          </p:nvSpPr>
          <p:spPr>
            <a:xfrm>
              <a:off x="10929303" y="7373416"/>
              <a:ext cx="655949" cy="369332"/>
            </a:xfrm>
            <a:prstGeom prst="rect">
              <a:avLst/>
            </a:prstGeom>
            <a:noFill/>
          </p:spPr>
          <p:txBody>
            <a:bodyPr wrap="none" rtlCol="0">
              <a:spAutoFit/>
            </a:bodyPr>
            <a:lstStyle/>
            <a:p>
              <a:r>
                <a:rPr lang="en-US" dirty="0"/>
                <a:t>CEM</a:t>
              </a:r>
            </a:p>
          </p:txBody>
        </p:sp>
        <p:sp>
          <p:nvSpPr>
            <p:cNvPr id="28" name="TextBox 27">
              <a:extLst>
                <a:ext uri="{FF2B5EF4-FFF2-40B4-BE49-F238E27FC236}">
                  <a16:creationId xmlns:a16="http://schemas.microsoft.com/office/drawing/2014/main" id="{97563794-F477-CEA1-C480-963578408C70}"/>
                </a:ext>
              </a:extLst>
            </p:cNvPr>
            <p:cNvSpPr txBox="1"/>
            <p:nvPr/>
          </p:nvSpPr>
          <p:spPr>
            <a:xfrm>
              <a:off x="11947451" y="7373416"/>
              <a:ext cx="1309526" cy="369332"/>
            </a:xfrm>
            <a:prstGeom prst="rect">
              <a:avLst/>
            </a:prstGeom>
            <a:noFill/>
          </p:spPr>
          <p:txBody>
            <a:bodyPr wrap="none" rtlCol="0">
              <a:spAutoFit/>
            </a:bodyPr>
            <a:lstStyle/>
            <a:p>
              <a:r>
                <a:rPr lang="en-US" dirty="0"/>
                <a:t>HUT78/SF2</a:t>
              </a:r>
            </a:p>
          </p:txBody>
        </p:sp>
        <p:sp>
          <p:nvSpPr>
            <p:cNvPr id="29" name="TextBox 28">
              <a:extLst>
                <a:ext uri="{FF2B5EF4-FFF2-40B4-BE49-F238E27FC236}">
                  <a16:creationId xmlns:a16="http://schemas.microsoft.com/office/drawing/2014/main" id="{25BD7AF6-9E0F-848F-2C08-6E15500E0E2B}"/>
                </a:ext>
              </a:extLst>
            </p:cNvPr>
            <p:cNvSpPr txBox="1"/>
            <p:nvPr/>
          </p:nvSpPr>
          <p:spPr>
            <a:xfrm>
              <a:off x="13623280" y="7373416"/>
              <a:ext cx="686406" cy="369332"/>
            </a:xfrm>
            <a:prstGeom prst="rect">
              <a:avLst/>
            </a:prstGeom>
            <a:noFill/>
          </p:spPr>
          <p:txBody>
            <a:bodyPr wrap="none" rtlCol="0">
              <a:spAutoFit/>
            </a:bodyPr>
            <a:lstStyle/>
            <a:p>
              <a:r>
                <a:rPr lang="en-US" dirty="0"/>
                <a:t>K562</a:t>
              </a:r>
            </a:p>
          </p:txBody>
        </p:sp>
        <p:sp>
          <p:nvSpPr>
            <p:cNvPr id="31" name="TextBox 30">
              <a:extLst>
                <a:ext uri="{FF2B5EF4-FFF2-40B4-BE49-F238E27FC236}">
                  <a16:creationId xmlns:a16="http://schemas.microsoft.com/office/drawing/2014/main" id="{D0EE258E-AB7F-0C6B-0DA5-52ABAA0E0431}"/>
                </a:ext>
              </a:extLst>
            </p:cNvPr>
            <p:cNvSpPr txBox="1"/>
            <p:nvPr/>
          </p:nvSpPr>
          <p:spPr>
            <a:xfrm>
              <a:off x="10929303" y="7868652"/>
              <a:ext cx="721672" cy="307777"/>
            </a:xfrm>
            <a:prstGeom prst="rect">
              <a:avLst/>
            </a:prstGeom>
            <a:noFill/>
          </p:spPr>
          <p:txBody>
            <a:bodyPr wrap="none" rtlCol="0">
              <a:spAutoFit/>
            </a:bodyPr>
            <a:lstStyle/>
            <a:p>
              <a:r>
                <a:rPr lang="en-US" sz="1400" dirty="0"/>
                <a:t>p=0.04</a:t>
              </a:r>
            </a:p>
          </p:txBody>
        </p:sp>
        <p:sp>
          <p:nvSpPr>
            <p:cNvPr id="32" name="TextBox 31">
              <a:extLst>
                <a:ext uri="{FF2B5EF4-FFF2-40B4-BE49-F238E27FC236}">
                  <a16:creationId xmlns:a16="http://schemas.microsoft.com/office/drawing/2014/main" id="{9766F311-4D7E-90A0-AB95-51249967C731}"/>
                </a:ext>
              </a:extLst>
            </p:cNvPr>
            <p:cNvSpPr txBox="1"/>
            <p:nvPr/>
          </p:nvSpPr>
          <p:spPr>
            <a:xfrm>
              <a:off x="12253789" y="7868651"/>
              <a:ext cx="721672" cy="307777"/>
            </a:xfrm>
            <a:prstGeom prst="rect">
              <a:avLst/>
            </a:prstGeom>
            <a:noFill/>
          </p:spPr>
          <p:txBody>
            <a:bodyPr wrap="none" rtlCol="0">
              <a:spAutoFit/>
            </a:bodyPr>
            <a:lstStyle/>
            <a:p>
              <a:r>
                <a:rPr lang="en-US" sz="1400" dirty="0"/>
                <a:t>p=0.01</a:t>
              </a:r>
            </a:p>
          </p:txBody>
        </p:sp>
        <p:sp>
          <p:nvSpPr>
            <p:cNvPr id="33" name="TextBox 32">
              <a:extLst>
                <a:ext uri="{FF2B5EF4-FFF2-40B4-BE49-F238E27FC236}">
                  <a16:creationId xmlns:a16="http://schemas.microsoft.com/office/drawing/2014/main" id="{2BDFB8AE-D4B2-2CA8-9B6E-8D463459A64D}"/>
                </a:ext>
              </a:extLst>
            </p:cNvPr>
            <p:cNvSpPr txBox="1"/>
            <p:nvPr/>
          </p:nvSpPr>
          <p:spPr>
            <a:xfrm>
              <a:off x="13641415" y="7874792"/>
              <a:ext cx="721672" cy="307777"/>
            </a:xfrm>
            <a:prstGeom prst="rect">
              <a:avLst/>
            </a:prstGeom>
            <a:noFill/>
          </p:spPr>
          <p:txBody>
            <a:bodyPr wrap="none" rtlCol="0">
              <a:spAutoFit/>
            </a:bodyPr>
            <a:lstStyle/>
            <a:p>
              <a:r>
                <a:rPr lang="en-US" sz="1400" dirty="0"/>
                <a:t>p=0.01</a:t>
              </a:r>
            </a:p>
          </p:txBody>
        </p:sp>
        <p:sp>
          <p:nvSpPr>
            <p:cNvPr id="34" name="TextBox 33">
              <a:extLst>
                <a:ext uri="{FF2B5EF4-FFF2-40B4-BE49-F238E27FC236}">
                  <a16:creationId xmlns:a16="http://schemas.microsoft.com/office/drawing/2014/main" id="{11458BDE-997C-AAEF-6233-1C4DC413A495}"/>
                </a:ext>
              </a:extLst>
            </p:cNvPr>
            <p:cNvSpPr txBox="1"/>
            <p:nvPr/>
          </p:nvSpPr>
          <p:spPr>
            <a:xfrm>
              <a:off x="10991201" y="9678135"/>
              <a:ext cx="721672" cy="307777"/>
            </a:xfrm>
            <a:prstGeom prst="rect">
              <a:avLst/>
            </a:prstGeom>
            <a:noFill/>
          </p:spPr>
          <p:txBody>
            <a:bodyPr wrap="none" rtlCol="0">
              <a:spAutoFit/>
            </a:bodyPr>
            <a:lstStyle/>
            <a:p>
              <a:r>
                <a:rPr lang="en-US" sz="1400" dirty="0"/>
                <a:t>p=0.02</a:t>
              </a:r>
            </a:p>
          </p:txBody>
        </p:sp>
        <p:sp>
          <p:nvSpPr>
            <p:cNvPr id="35" name="TextBox 34">
              <a:extLst>
                <a:ext uri="{FF2B5EF4-FFF2-40B4-BE49-F238E27FC236}">
                  <a16:creationId xmlns:a16="http://schemas.microsoft.com/office/drawing/2014/main" id="{88C79E5D-B6D6-C00B-65D1-A9D9C30FA673}"/>
                </a:ext>
              </a:extLst>
            </p:cNvPr>
            <p:cNvSpPr txBox="1"/>
            <p:nvPr/>
          </p:nvSpPr>
          <p:spPr>
            <a:xfrm>
              <a:off x="12315687" y="9678134"/>
              <a:ext cx="721672" cy="307777"/>
            </a:xfrm>
            <a:prstGeom prst="rect">
              <a:avLst/>
            </a:prstGeom>
            <a:noFill/>
          </p:spPr>
          <p:txBody>
            <a:bodyPr wrap="none" rtlCol="0">
              <a:spAutoFit/>
            </a:bodyPr>
            <a:lstStyle/>
            <a:p>
              <a:r>
                <a:rPr lang="en-US" sz="1400" dirty="0"/>
                <a:t>p=0.01</a:t>
              </a:r>
            </a:p>
          </p:txBody>
        </p:sp>
        <p:sp>
          <p:nvSpPr>
            <p:cNvPr id="36" name="TextBox 35">
              <a:extLst>
                <a:ext uri="{FF2B5EF4-FFF2-40B4-BE49-F238E27FC236}">
                  <a16:creationId xmlns:a16="http://schemas.microsoft.com/office/drawing/2014/main" id="{A5D06C5D-A91C-B5BA-AB44-F5CC0746DE50}"/>
                </a:ext>
              </a:extLst>
            </p:cNvPr>
            <p:cNvSpPr txBox="1"/>
            <p:nvPr/>
          </p:nvSpPr>
          <p:spPr>
            <a:xfrm>
              <a:off x="13703313" y="9684275"/>
              <a:ext cx="817853" cy="307777"/>
            </a:xfrm>
            <a:prstGeom prst="rect">
              <a:avLst/>
            </a:prstGeom>
            <a:noFill/>
          </p:spPr>
          <p:txBody>
            <a:bodyPr wrap="none" rtlCol="0">
              <a:spAutoFit/>
            </a:bodyPr>
            <a:lstStyle/>
            <a:p>
              <a:r>
                <a:rPr lang="en-US" sz="1400" dirty="0"/>
                <a:t>p=0.003</a:t>
              </a:r>
            </a:p>
          </p:txBody>
        </p:sp>
      </p:grpSp>
      <p:graphicFrame>
        <p:nvGraphicFramePr>
          <p:cNvPr id="37" name="Object 36">
            <a:extLst>
              <a:ext uri="{FF2B5EF4-FFF2-40B4-BE49-F238E27FC236}">
                <a16:creationId xmlns:a16="http://schemas.microsoft.com/office/drawing/2014/main" id="{5F55099D-139F-3AFB-6819-D6678BC2B5B0}"/>
              </a:ext>
            </a:extLst>
          </p:cNvPr>
          <p:cNvGraphicFramePr>
            <a:graphicFrameLocks noChangeAspect="1"/>
          </p:cNvGraphicFramePr>
          <p:nvPr>
            <p:extLst>
              <p:ext uri="{D42A27DB-BD31-4B8C-83A1-F6EECF244321}">
                <p14:modId xmlns:p14="http://schemas.microsoft.com/office/powerpoint/2010/main" val="3347568702"/>
              </p:ext>
            </p:extLst>
          </p:nvPr>
        </p:nvGraphicFramePr>
        <p:xfrm>
          <a:off x="10017958" y="12284129"/>
          <a:ext cx="5188609" cy="2743200"/>
        </p:xfrm>
        <a:graphic>
          <a:graphicData uri="http://schemas.openxmlformats.org/presentationml/2006/ole">
            <mc:AlternateContent xmlns:mc="http://schemas.openxmlformats.org/markup-compatibility/2006">
              <mc:Choice xmlns:v="urn:schemas-microsoft-com:vml" Requires="v">
                <p:oleObj name="Prism 10" r:id="rId7" imgW="3264065" imgH="1726376" progId="Prism10.Document">
                  <p:embed/>
                </p:oleObj>
              </mc:Choice>
              <mc:Fallback>
                <p:oleObj name="Prism 10" r:id="rId7" imgW="3264065" imgH="1726376" progId="Prism10.Document">
                  <p:embed/>
                  <p:pic>
                    <p:nvPicPr>
                      <p:cNvPr id="37" name="Object 36">
                        <a:extLst>
                          <a:ext uri="{FF2B5EF4-FFF2-40B4-BE49-F238E27FC236}">
                            <a16:creationId xmlns:a16="http://schemas.microsoft.com/office/drawing/2014/main" id="{5F55099D-139F-3AFB-6819-D6678BC2B5B0}"/>
                          </a:ext>
                        </a:extLst>
                      </p:cNvPr>
                      <p:cNvPicPr/>
                      <p:nvPr/>
                    </p:nvPicPr>
                    <p:blipFill>
                      <a:blip r:embed="rId8"/>
                      <a:stretch>
                        <a:fillRect/>
                      </a:stretch>
                    </p:blipFill>
                    <p:spPr>
                      <a:xfrm>
                        <a:off x="10017958" y="12284129"/>
                        <a:ext cx="5188609" cy="2743200"/>
                      </a:xfrm>
                      <a:prstGeom prst="rect">
                        <a:avLst/>
                      </a:prstGeom>
                    </p:spPr>
                  </p:pic>
                </p:oleObj>
              </mc:Fallback>
            </mc:AlternateContent>
          </a:graphicData>
        </a:graphic>
      </p:graphicFrame>
      <p:graphicFrame>
        <p:nvGraphicFramePr>
          <p:cNvPr id="38" name="Object 37">
            <a:extLst>
              <a:ext uri="{FF2B5EF4-FFF2-40B4-BE49-F238E27FC236}">
                <a16:creationId xmlns:a16="http://schemas.microsoft.com/office/drawing/2014/main" id="{6789EFBE-D264-963F-1810-12C548B3467C}"/>
              </a:ext>
            </a:extLst>
          </p:cNvPr>
          <p:cNvGraphicFramePr>
            <a:graphicFrameLocks noChangeAspect="1"/>
          </p:cNvGraphicFramePr>
          <p:nvPr>
            <p:extLst>
              <p:ext uri="{D42A27DB-BD31-4B8C-83A1-F6EECF244321}">
                <p14:modId xmlns:p14="http://schemas.microsoft.com/office/powerpoint/2010/main" val="2128125210"/>
              </p:ext>
            </p:extLst>
          </p:nvPr>
        </p:nvGraphicFramePr>
        <p:xfrm>
          <a:off x="9977438" y="14250988"/>
          <a:ext cx="5137150" cy="2743200"/>
        </p:xfrm>
        <a:graphic>
          <a:graphicData uri="http://schemas.openxmlformats.org/presentationml/2006/ole">
            <mc:AlternateContent xmlns:mc="http://schemas.openxmlformats.org/markup-compatibility/2006">
              <mc:Choice xmlns:v="urn:schemas-microsoft-com:vml" Requires="v">
                <p:oleObj name="Prism 10" r:id="rId9" imgW="3232030" imgH="1726376" progId="Prism10.Document">
                  <p:embed/>
                </p:oleObj>
              </mc:Choice>
              <mc:Fallback>
                <p:oleObj name="Prism 10" r:id="rId9" imgW="3232030" imgH="1726376" progId="Prism10.Document">
                  <p:embed/>
                  <p:pic>
                    <p:nvPicPr>
                      <p:cNvPr id="38" name="Object 37">
                        <a:extLst>
                          <a:ext uri="{FF2B5EF4-FFF2-40B4-BE49-F238E27FC236}">
                            <a16:creationId xmlns:a16="http://schemas.microsoft.com/office/drawing/2014/main" id="{6789EFBE-D264-963F-1810-12C548B3467C}"/>
                          </a:ext>
                        </a:extLst>
                      </p:cNvPr>
                      <p:cNvPicPr/>
                      <p:nvPr/>
                    </p:nvPicPr>
                    <p:blipFill>
                      <a:blip r:embed="rId10"/>
                      <a:stretch>
                        <a:fillRect/>
                      </a:stretch>
                    </p:blipFill>
                    <p:spPr>
                      <a:xfrm>
                        <a:off x="9977438" y="14250988"/>
                        <a:ext cx="5137150" cy="2743200"/>
                      </a:xfrm>
                      <a:prstGeom prst="rect">
                        <a:avLst/>
                      </a:prstGeom>
                    </p:spPr>
                  </p:pic>
                </p:oleObj>
              </mc:Fallback>
            </mc:AlternateContent>
          </a:graphicData>
        </a:graphic>
      </p:graphicFrame>
      <p:sp>
        <p:nvSpPr>
          <p:cNvPr id="39" name="TextBox 38">
            <a:extLst>
              <a:ext uri="{FF2B5EF4-FFF2-40B4-BE49-F238E27FC236}">
                <a16:creationId xmlns:a16="http://schemas.microsoft.com/office/drawing/2014/main" id="{1F100BB5-8857-323D-8754-46ABC904507B}"/>
              </a:ext>
            </a:extLst>
          </p:cNvPr>
          <p:cNvSpPr txBox="1"/>
          <p:nvPr/>
        </p:nvSpPr>
        <p:spPr>
          <a:xfrm rot="16200000">
            <a:off x="8250883" y="14266062"/>
            <a:ext cx="3148619" cy="400110"/>
          </a:xfrm>
          <a:prstGeom prst="rect">
            <a:avLst/>
          </a:prstGeom>
          <a:noFill/>
        </p:spPr>
        <p:txBody>
          <a:bodyPr wrap="none" rtlCol="0">
            <a:spAutoFit/>
          </a:bodyPr>
          <a:lstStyle/>
          <a:p>
            <a:r>
              <a:rPr lang="en-US" sz="2000" dirty="0"/>
              <a:t>MIP1b+ CD56dimCD16+ %</a:t>
            </a:r>
          </a:p>
        </p:txBody>
      </p:sp>
      <p:sp>
        <p:nvSpPr>
          <p:cNvPr id="40" name="TextBox 39">
            <a:extLst>
              <a:ext uri="{FF2B5EF4-FFF2-40B4-BE49-F238E27FC236}">
                <a16:creationId xmlns:a16="http://schemas.microsoft.com/office/drawing/2014/main" id="{982AF579-8530-066D-D269-CD1D2FF7D183}"/>
              </a:ext>
            </a:extLst>
          </p:cNvPr>
          <p:cNvSpPr txBox="1"/>
          <p:nvPr/>
        </p:nvSpPr>
        <p:spPr>
          <a:xfrm>
            <a:off x="14769783" y="13386306"/>
            <a:ext cx="633507" cy="369332"/>
          </a:xfrm>
          <a:prstGeom prst="rect">
            <a:avLst/>
          </a:prstGeom>
          <a:noFill/>
        </p:spPr>
        <p:txBody>
          <a:bodyPr wrap="none" rtlCol="0">
            <a:spAutoFit/>
          </a:bodyPr>
          <a:lstStyle/>
          <a:p>
            <a:r>
              <a:rPr lang="en-US" dirty="0"/>
              <a:t>HEU</a:t>
            </a:r>
          </a:p>
        </p:txBody>
      </p:sp>
      <p:sp>
        <p:nvSpPr>
          <p:cNvPr id="41" name="TextBox 40">
            <a:extLst>
              <a:ext uri="{FF2B5EF4-FFF2-40B4-BE49-F238E27FC236}">
                <a16:creationId xmlns:a16="http://schemas.microsoft.com/office/drawing/2014/main" id="{08BBE553-8467-58BE-F4C7-59CA7C8BA115}"/>
              </a:ext>
            </a:extLst>
          </p:cNvPr>
          <p:cNvSpPr txBox="1"/>
          <p:nvPr/>
        </p:nvSpPr>
        <p:spPr>
          <a:xfrm>
            <a:off x="14769783" y="15098390"/>
            <a:ext cx="535724" cy="369332"/>
          </a:xfrm>
          <a:prstGeom prst="rect">
            <a:avLst/>
          </a:prstGeom>
          <a:noFill/>
        </p:spPr>
        <p:txBody>
          <a:bodyPr wrap="none" rtlCol="0">
            <a:spAutoFit/>
          </a:bodyPr>
          <a:lstStyle/>
          <a:p>
            <a:r>
              <a:rPr lang="en-US" dirty="0"/>
              <a:t>HEI</a:t>
            </a:r>
          </a:p>
        </p:txBody>
      </p:sp>
      <p:sp>
        <p:nvSpPr>
          <p:cNvPr id="42" name="TextBox 41">
            <a:extLst>
              <a:ext uri="{FF2B5EF4-FFF2-40B4-BE49-F238E27FC236}">
                <a16:creationId xmlns:a16="http://schemas.microsoft.com/office/drawing/2014/main" id="{8B63857B-984D-377C-CD93-971CEBF60178}"/>
              </a:ext>
            </a:extLst>
          </p:cNvPr>
          <p:cNvSpPr txBox="1"/>
          <p:nvPr/>
        </p:nvSpPr>
        <p:spPr>
          <a:xfrm>
            <a:off x="10929303" y="12204470"/>
            <a:ext cx="655949" cy="369332"/>
          </a:xfrm>
          <a:prstGeom prst="rect">
            <a:avLst/>
          </a:prstGeom>
          <a:noFill/>
        </p:spPr>
        <p:txBody>
          <a:bodyPr wrap="none" rtlCol="0">
            <a:spAutoFit/>
          </a:bodyPr>
          <a:lstStyle/>
          <a:p>
            <a:r>
              <a:rPr lang="en-US" dirty="0"/>
              <a:t>CEM</a:t>
            </a:r>
          </a:p>
        </p:txBody>
      </p:sp>
      <p:sp>
        <p:nvSpPr>
          <p:cNvPr id="43" name="TextBox 42">
            <a:extLst>
              <a:ext uri="{FF2B5EF4-FFF2-40B4-BE49-F238E27FC236}">
                <a16:creationId xmlns:a16="http://schemas.microsoft.com/office/drawing/2014/main" id="{49EFC3DA-4CC7-B489-98FF-0AFBE49E79AF}"/>
              </a:ext>
            </a:extLst>
          </p:cNvPr>
          <p:cNvSpPr txBox="1"/>
          <p:nvPr/>
        </p:nvSpPr>
        <p:spPr>
          <a:xfrm>
            <a:off x="11947451" y="12204470"/>
            <a:ext cx="1309526" cy="369332"/>
          </a:xfrm>
          <a:prstGeom prst="rect">
            <a:avLst/>
          </a:prstGeom>
          <a:noFill/>
        </p:spPr>
        <p:txBody>
          <a:bodyPr wrap="none" rtlCol="0">
            <a:spAutoFit/>
          </a:bodyPr>
          <a:lstStyle/>
          <a:p>
            <a:r>
              <a:rPr lang="en-US" dirty="0"/>
              <a:t>HUT78/SF2</a:t>
            </a:r>
          </a:p>
        </p:txBody>
      </p:sp>
      <p:sp>
        <p:nvSpPr>
          <p:cNvPr id="44" name="TextBox 43">
            <a:extLst>
              <a:ext uri="{FF2B5EF4-FFF2-40B4-BE49-F238E27FC236}">
                <a16:creationId xmlns:a16="http://schemas.microsoft.com/office/drawing/2014/main" id="{55BF2476-E4E7-3BA5-DD07-C30111873BEB}"/>
              </a:ext>
            </a:extLst>
          </p:cNvPr>
          <p:cNvSpPr txBox="1"/>
          <p:nvPr/>
        </p:nvSpPr>
        <p:spPr>
          <a:xfrm>
            <a:off x="13623280" y="12204470"/>
            <a:ext cx="686406" cy="369332"/>
          </a:xfrm>
          <a:prstGeom prst="rect">
            <a:avLst/>
          </a:prstGeom>
          <a:noFill/>
        </p:spPr>
        <p:txBody>
          <a:bodyPr wrap="none" rtlCol="0">
            <a:spAutoFit/>
          </a:bodyPr>
          <a:lstStyle/>
          <a:p>
            <a:r>
              <a:rPr lang="en-US" dirty="0"/>
              <a:t>K562</a:t>
            </a:r>
          </a:p>
        </p:txBody>
      </p:sp>
      <p:sp>
        <p:nvSpPr>
          <p:cNvPr id="45" name="TextBox 44">
            <a:extLst>
              <a:ext uri="{FF2B5EF4-FFF2-40B4-BE49-F238E27FC236}">
                <a16:creationId xmlns:a16="http://schemas.microsoft.com/office/drawing/2014/main" id="{10F9FEEB-FD28-6D17-97E2-EB1170DC94C5}"/>
              </a:ext>
            </a:extLst>
          </p:cNvPr>
          <p:cNvSpPr txBox="1"/>
          <p:nvPr/>
        </p:nvSpPr>
        <p:spPr>
          <a:xfrm>
            <a:off x="10808501" y="12572310"/>
            <a:ext cx="721672" cy="307777"/>
          </a:xfrm>
          <a:prstGeom prst="rect">
            <a:avLst/>
          </a:prstGeom>
          <a:noFill/>
        </p:spPr>
        <p:txBody>
          <a:bodyPr wrap="none" rtlCol="0">
            <a:spAutoFit/>
          </a:bodyPr>
          <a:lstStyle/>
          <a:p>
            <a:r>
              <a:rPr lang="en-US" sz="1400" dirty="0"/>
              <a:t>p=0.61</a:t>
            </a:r>
          </a:p>
        </p:txBody>
      </p:sp>
      <p:sp>
        <p:nvSpPr>
          <p:cNvPr id="46" name="TextBox 45">
            <a:extLst>
              <a:ext uri="{FF2B5EF4-FFF2-40B4-BE49-F238E27FC236}">
                <a16:creationId xmlns:a16="http://schemas.microsoft.com/office/drawing/2014/main" id="{545171FD-A195-0F3B-2C5C-DFAB95DEC4C0}"/>
              </a:ext>
            </a:extLst>
          </p:cNvPr>
          <p:cNvSpPr txBox="1"/>
          <p:nvPr/>
        </p:nvSpPr>
        <p:spPr>
          <a:xfrm>
            <a:off x="12132987" y="12572309"/>
            <a:ext cx="721672" cy="307777"/>
          </a:xfrm>
          <a:prstGeom prst="rect">
            <a:avLst/>
          </a:prstGeom>
          <a:noFill/>
        </p:spPr>
        <p:txBody>
          <a:bodyPr wrap="none" rtlCol="0">
            <a:spAutoFit/>
          </a:bodyPr>
          <a:lstStyle/>
          <a:p>
            <a:r>
              <a:rPr lang="en-US" sz="1400" dirty="0"/>
              <a:t>p=0.14</a:t>
            </a:r>
          </a:p>
        </p:txBody>
      </p:sp>
      <p:sp>
        <p:nvSpPr>
          <p:cNvPr id="47" name="TextBox 46">
            <a:extLst>
              <a:ext uri="{FF2B5EF4-FFF2-40B4-BE49-F238E27FC236}">
                <a16:creationId xmlns:a16="http://schemas.microsoft.com/office/drawing/2014/main" id="{5AF55A64-A62E-2A69-267D-45FE2915EB1F}"/>
              </a:ext>
            </a:extLst>
          </p:cNvPr>
          <p:cNvSpPr txBox="1"/>
          <p:nvPr/>
        </p:nvSpPr>
        <p:spPr>
          <a:xfrm>
            <a:off x="13520613" y="12578450"/>
            <a:ext cx="721672" cy="307777"/>
          </a:xfrm>
          <a:prstGeom prst="rect">
            <a:avLst/>
          </a:prstGeom>
          <a:noFill/>
        </p:spPr>
        <p:txBody>
          <a:bodyPr wrap="none" rtlCol="0">
            <a:spAutoFit/>
          </a:bodyPr>
          <a:lstStyle/>
          <a:p>
            <a:r>
              <a:rPr lang="en-US" sz="1400" dirty="0"/>
              <a:t>p=0.53</a:t>
            </a:r>
          </a:p>
        </p:txBody>
      </p:sp>
      <p:sp>
        <p:nvSpPr>
          <p:cNvPr id="48" name="TextBox 47">
            <a:extLst>
              <a:ext uri="{FF2B5EF4-FFF2-40B4-BE49-F238E27FC236}">
                <a16:creationId xmlns:a16="http://schemas.microsoft.com/office/drawing/2014/main" id="{AB0A84F0-05C3-4B1F-F26E-A3B539458A88}"/>
              </a:ext>
            </a:extLst>
          </p:cNvPr>
          <p:cNvSpPr txBox="1"/>
          <p:nvPr/>
        </p:nvSpPr>
        <p:spPr>
          <a:xfrm>
            <a:off x="10870399" y="14694625"/>
            <a:ext cx="721672" cy="307777"/>
          </a:xfrm>
          <a:prstGeom prst="rect">
            <a:avLst/>
          </a:prstGeom>
          <a:noFill/>
        </p:spPr>
        <p:txBody>
          <a:bodyPr wrap="none" rtlCol="0">
            <a:spAutoFit/>
          </a:bodyPr>
          <a:lstStyle/>
          <a:p>
            <a:r>
              <a:rPr lang="en-US" sz="1400" dirty="0"/>
              <a:t>p=0.08</a:t>
            </a:r>
          </a:p>
        </p:txBody>
      </p:sp>
      <p:sp>
        <p:nvSpPr>
          <p:cNvPr id="49" name="TextBox 48">
            <a:extLst>
              <a:ext uri="{FF2B5EF4-FFF2-40B4-BE49-F238E27FC236}">
                <a16:creationId xmlns:a16="http://schemas.microsoft.com/office/drawing/2014/main" id="{3070C5EA-6EDC-DE5C-DF1A-BD50230172C3}"/>
              </a:ext>
            </a:extLst>
          </p:cNvPr>
          <p:cNvSpPr txBox="1"/>
          <p:nvPr/>
        </p:nvSpPr>
        <p:spPr>
          <a:xfrm>
            <a:off x="12194885" y="14694624"/>
            <a:ext cx="721672" cy="307777"/>
          </a:xfrm>
          <a:prstGeom prst="rect">
            <a:avLst/>
          </a:prstGeom>
          <a:noFill/>
        </p:spPr>
        <p:txBody>
          <a:bodyPr wrap="none" rtlCol="0">
            <a:spAutoFit/>
          </a:bodyPr>
          <a:lstStyle/>
          <a:p>
            <a:r>
              <a:rPr lang="en-US" sz="1400" dirty="0"/>
              <a:t>p=0.71</a:t>
            </a:r>
          </a:p>
        </p:txBody>
      </p:sp>
      <p:sp>
        <p:nvSpPr>
          <p:cNvPr id="50" name="TextBox 49">
            <a:extLst>
              <a:ext uri="{FF2B5EF4-FFF2-40B4-BE49-F238E27FC236}">
                <a16:creationId xmlns:a16="http://schemas.microsoft.com/office/drawing/2014/main" id="{A8FB22EA-D816-E81E-7110-B6C272515A2A}"/>
              </a:ext>
            </a:extLst>
          </p:cNvPr>
          <p:cNvSpPr txBox="1"/>
          <p:nvPr/>
        </p:nvSpPr>
        <p:spPr>
          <a:xfrm>
            <a:off x="13582511" y="14700765"/>
            <a:ext cx="721672" cy="307777"/>
          </a:xfrm>
          <a:prstGeom prst="rect">
            <a:avLst/>
          </a:prstGeom>
          <a:noFill/>
        </p:spPr>
        <p:txBody>
          <a:bodyPr wrap="none" rtlCol="0">
            <a:spAutoFit/>
          </a:bodyPr>
          <a:lstStyle/>
          <a:p>
            <a:r>
              <a:rPr lang="en-US" sz="1400" dirty="0"/>
              <a:t>p=0.01</a:t>
            </a:r>
          </a:p>
        </p:txBody>
      </p:sp>
      <p:sp>
        <p:nvSpPr>
          <p:cNvPr id="52" name="TextBox 51">
            <a:extLst>
              <a:ext uri="{FF2B5EF4-FFF2-40B4-BE49-F238E27FC236}">
                <a16:creationId xmlns:a16="http://schemas.microsoft.com/office/drawing/2014/main" id="{DCB2D19C-A4D8-5D2D-2363-0D4CC8075316}"/>
              </a:ext>
            </a:extLst>
          </p:cNvPr>
          <p:cNvSpPr txBox="1"/>
          <p:nvPr/>
        </p:nvSpPr>
        <p:spPr>
          <a:xfrm>
            <a:off x="10540371" y="16405236"/>
            <a:ext cx="699487" cy="369332"/>
          </a:xfrm>
          <a:prstGeom prst="rect">
            <a:avLst/>
          </a:prstGeom>
          <a:noFill/>
        </p:spPr>
        <p:txBody>
          <a:bodyPr wrap="none" rtlCol="0">
            <a:spAutoFit/>
          </a:bodyPr>
          <a:lstStyle/>
          <a:p>
            <a:r>
              <a:rPr lang="en-US" dirty="0"/>
              <a:t>Entry</a:t>
            </a:r>
          </a:p>
        </p:txBody>
      </p:sp>
      <p:sp>
        <p:nvSpPr>
          <p:cNvPr id="53" name="TextBox 52">
            <a:extLst>
              <a:ext uri="{FF2B5EF4-FFF2-40B4-BE49-F238E27FC236}">
                <a16:creationId xmlns:a16="http://schemas.microsoft.com/office/drawing/2014/main" id="{21A44683-A579-05F9-C881-D29C94BC1BDF}"/>
              </a:ext>
            </a:extLst>
          </p:cNvPr>
          <p:cNvSpPr txBox="1"/>
          <p:nvPr/>
        </p:nvSpPr>
        <p:spPr>
          <a:xfrm>
            <a:off x="11270344" y="16405236"/>
            <a:ext cx="628698" cy="369332"/>
          </a:xfrm>
          <a:prstGeom prst="rect">
            <a:avLst/>
          </a:prstGeom>
          <a:noFill/>
        </p:spPr>
        <p:txBody>
          <a:bodyPr wrap="none" rtlCol="0">
            <a:spAutoFit/>
          </a:bodyPr>
          <a:lstStyle/>
          <a:p>
            <a:r>
              <a:rPr lang="en-US" dirty="0"/>
              <a:t>12m</a:t>
            </a:r>
          </a:p>
        </p:txBody>
      </p:sp>
      <p:sp>
        <p:nvSpPr>
          <p:cNvPr id="54" name="TextBox 53">
            <a:extLst>
              <a:ext uri="{FF2B5EF4-FFF2-40B4-BE49-F238E27FC236}">
                <a16:creationId xmlns:a16="http://schemas.microsoft.com/office/drawing/2014/main" id="{0D8E43D8-B632-E6C6-83F4-C0B3FEB3EF6F}"/>
              </a:ext>
            </a:extLst>
          </p:cNvPr>
          <p:cNvSpPr txBox="1"/>
          <p:nvPr/>
        </p:nvSpPr>
        <p:spPr>
          <a:xfrm>
            <a:off x="11920065" y="16405236"/>
            <a:ext cx="699487" cy="369332"/>
          </a:xfrm>
          <a:prstGeom prst="rect">
            <a:avLst/>
          </a:prstGeom>
          <a:noFill/>
        </p:spPr>
        <p:txBody>
          <a:bodyPr wrap="none" rtlCol="0">
            <a:spAutoFit/>
          </a:bodyPr>
          <a:lstStyle/>
          <a:p>
            <a:r>
              <a:rPr lang="en-US" dirty="0"/>
              <a:t>Entry</a:t>
            </a:r>
          </a:p>
        </p:txBody>
      </p:sp>
      <p:sp>
        <p:nvSpPr>
          <p:cNvPr id="55" name="TextBox 54">
            <a:extLst>
              <a:ext uri="{FF2B5EF4-FFF2-40B4-BE49-F238E27FC236}">
                <a16:creationId xmlns:a16="http://schemas.microsoft.com/office/drawing/2014/main" id="{044D1EAB-0916-B81B-5AB4-9EF123C343FF}"/>
              </a:ext>
            </a:extLst>
          </p:cNvPr>
          <p:cNvSpPr txBox="1"/>
          <p:nvPr/>
        </p:nvSpPr>
        <p:spPr>
          <a:xfrm>
            <a:off x="12650037" y="16405236"/>
            <a:ext cx="628698" cy="369332"/>
          </a:xfrm>
          <a:prstGeom prst="rect">
            <a:avLst/>
          </a:prstGeom>
          <a:noFill/>
        </p:spPr>
        <p:txBody>
          <a:bodyPr wrap="none" rtlCol="0">
            <a:spAutoFit/>
          </a:bodyPr>
          <a:lstStyle/>
          <a:p>
            <a:r>
              <a:rPr lang="en-US" dirty="0"/>
              <a:t>12m</a:t>
            </a:r>
          </a:p>
        </p:txBody>
      </p:sp>
      <p:sp>
        <p:nvSpPr>
          <p:cNvPr id="56" name="TextBox 55">
            <a:extLst>
              <a:ext uri="{FF2B5EF4-FFF2-40B4-BE49-F238E27FC236}">
                <a16:creationId xmlns:a16="http://schemas.microsoft.com/office/drawing/2014/main" id="{34C296F5-ECF3-B300-F892-306B7DEDAA19}"/>
              </a:ext>
            </a:extLst>
          </p:cNvPr>
          <p:cNvSpPr txBox="1"/>
          <p:nvPr/>
        </p:nvSpPr>
        <p:spPr>
          <a:xfrm>
            <a:off x="13291672" y="16400875"/>
            <a:ext cx="699487" cy="369332"/>
          </a:xfrm>
          <a:prstGeom prst="rect">
            <a:avLst/>
          </a:prstGeom>
          <a:noFill/>
        </p:spPr>
        <p:txBody>
          <a:bodyPr wrap="none" rtlCol="0">
            <a:spAutoFit/>
          </a:bodyPr>
          <a:lstStyle/>
          <a:p>
            <a:r>
              <a:rPr lang="en-US" dirty="0"/>
              <a:t>Entry</a:t>
            </a:r>
          </a:p>
        </p:txBody>
      </p:sp>
      <p:sp>
        <p:nvSpPr>
          <p:cNvPr id="57" name="TextBox 56">
            <a:extLst>
              <a:ext uri="{FF2B5EF4-FFF2-40B4-BE49-F238E27FC236}">
                <a16:creationId xmlns:a16="http://schemas.microsoft.com/office/drawing/2014/main" id="{1640AB93-FB37-EC35-7CBA-4593FE5BA6F9}"/>
              </a:ext>
            </a:extLst>
          </p:cNvPr>
          <p:cNvSpPr txBox="1"/>
          <p:nvPr/>
        </p:nvSpPr>
        <p:spPr>
          <a:xfrm>
            <a:off x="14021644" y="16400875"/>
            <a:ext cx="628698" cy="369332"/>
          </a:xfrm>
          <a:prstGeom prst="rect">
            <a:avLst/>
          </a:prstGeom>
          <a:noFill/>
        </p:spPr>
        <p:txBody>
          <a:bodyPr wrap="none" rtlCol="0">
            <a:spAutoFit/>
          </a:bodyPr>
          <a:lstStyle/>
          <a:p>
            <a:r>
              <a:rPr lang="en-US" dirty="0"/>
              <a:t>12m</a:t>
            </a:r>
          </a:p>
        </p:txBody>
      </p:sp>
      <p:graphicFrame>
        <p:nvGraphicFramePr>
          <p:cNvPr id="79" name="Object 78">
            <a:extLst>
              <a:ext uri="{FF2B5EF4-FFF2-40B4-BE49-F238E27FC236}">
                <a16:creationId xmlns:a16="http://schemas.microsoft.com/office/drawing/2014/main" id="{BAD4A995-2242-C32A-0A0E-355D8D0D073A}"/>
              </a:ext>
            </a:extLst>
          </p:cNvPr>
          <p:cNvGraphicFramePr>
            <a:graphicFrameLocks noChangeAspect="1"/>
          </p:cNvGraphicFramePr>
          <p:nvPr>
            <p:extLst>
              <p:ext uri="{D42A27DB-BD31-4B8C-83A1-F6EECF244321}">
                <p14:modId xmlns:p14="http://schemas.microsoft.com/office/powerpoint/2010/main" val="446412304"/>
              </p:ext>
            </p:extLst>
          </p:nvPr>
        </p:nvGraphicFramePr>
        <p:xfrm>
          <a:off x="1830700" y="12293795"/>
          <a:ext cx="5064951" cy="2743200"/>
        </p:xfrm>
        <a:graphic>
          <a:graphicData uri="http://schemas.openxmlformats.org/presentationml/2006/ole">
            <mc:AlternateContent xmlns:mc="http://schemas.openxmlformats.org/markup-compatibility/2006">
              <mc:Choice xmlns:v="urn:schemas-microsoft-com:vml" Requires="v">
                <p:oleObj name="Prism 10" r:id="rId11" imgW="3186315" imgH="1726376" progId="Prism10.Document">
                  <p:embed/>
                </p:oleObj>
              </mc:Choice>
              <mc:Fallback>
                <p:oleObj name="Prism 10" r:id="rId11" imgW="3186315" imgH="1726376" progId="Prism10.Document">
                  <p:embed/>
                  <p:pic>
                    <p:nvPicPr>
                      <p:cNvPr id="79" name="Object 78">
                        <a:extLst>
                          <a:ext uri="{FF2B5EF4-FFF2-40B4-BE49-F238E27FC236}">
                            <a16:creationId xmlns:a16="http://schemas.microsoft.com/office/drawing/2014/main" id="{BAD4A995-2242-C32A-0A0E-355D8D0D073A}"/>
                          </a:ext>
                        </a:extLst>
                      </p:cNvPr>
                      <p:cNvPicPr/>
                      <p:nvPr/>
                    </p:nvPicPr>
                    <p:blipFill>
                      <a:blip r:embed="rId12"/>
                      <a:stretch>
                        <a:fillRect/>
                      </a:stretch>
                    </p:blipFill>
                    <p:spPr>
                      <a:xfrm>
                        <a:off x="1830700" y="12293795"/>
                        <a:ext cx="5064951" cy="2743200"/>
                      </a:xfrm>
                      <a:prstGeom prst="rect">
                        <a:avLst/>
                      </a:prstGeom>
                    </p:spPr>
                  </p:pic>
                </p:oleObj>
              </mc:Fallback>
            </mc:AlternateContent>
          </a:graphicData>
        </a:graphic>
      </p:graphicFrame>
      <p:graphicFrame>
        <p:nvGraphicFramePr>
          <p:cNvPr id="80" name="Object 79">
            <a:extLst>
              <a:ext uri="{FF2B5EF4-FFF2-40B4-BE49-F238E27FC236}">
                <a16:creationId xmlns:a16="http://schemas.microsoft.com/office/drawing/2014/main" id="{77C88B29-A6E9-1784-FC18-BB20029267A1}"/>
              </a:ext>
            </a:extLst>
          </p:cNvPr>
          <p:cNvGraphicFramePr>
            <a:graphicFrameLocks noChangeAspect="1"/>
          </p:cNvGraphicFramePr>
          <p:nvPr>
            <p:extLst>
              <p:ext uri="{D42A27DB-BD31-4B8C-83A1-F6EECF244321}">
                <p14:modId xmlns:p14="http://schemas.microsoft.com/office/powerpoint/2010/main" val="729857"/>
              </p:ext>
            </p:extLst>
          </p:nvPr>
        </p:nvGraphicFramePr>
        <p:xfrm>
          <a:off x="1793054" y="14250348"/>
          <a:ext cx="5014481" cy="2743200"/>
        </p:xfrm>
        <a:graphic>
          <a:graphicData uri="http://schemas.openxmlformats.org/presentationml/2006/ole">
            <mc:AlternateContent xmlns:mc="http://schemas.openxmlformats.org/markup-compatibility/2006">
              <mc:Choice xmlns:v="urn:schemas-microsoft-com:vml" Requires="v">
                <p:oleObj name="Prism 10" r:id="rId13" imgW="3154279" imgH="1726376" progId="Prism10.Document">
                  <p:embed/>
                </p:oleObj>
              </mc:Choice>
              <mc:Fallback>
                <p:oleObj name="Prism 10" r:id="rId13" imgW="3154279" imgH="1726376" progId="Prism10.Document">
                  <p:embed/>
                  <p:pic>
                    <p:nvPicPr>
                      <p:cNvPr id="80" name="Object 79">
                        <a:extLst>
                          <a:ext uri="{FF2B5EF4-FFF2-40B4-BE49-F238E27FC236}">
                            <a16:creationId xmlns:a16="http://schemas.microsoft.com/office/drawing/2014/main" id="{77C88B29-A6E9-1784-FC18-BB20029267A1}"/>
                          </a:ext>
                        </a:extLst>
                      </p:cNvPr>
                      <p:cNvPicPr/>
                      <p:nvPr/>
                    </p:nvPicPr>
                    <p:blipFill>
                      <a:blip r:embed="rId14"/>
                      <a:stretch>
                        <a:fillRect/>
                      </a:stretch>
                    </p:blipFill>
                    <p:spPr>
                      <a:xfrm>
                        <a:off x="1793054" y="14250348"/>
                        <a:ext cx="5014481" cy="2743200"/>
                      </a:xfrm>
                      <a:prstGeom prst="rect">
                        <a:avLst/>
                      </a:prstGeom>
                    </p:spPr>
                  </p:pic>
                </p:oleObj>
              </mc:Fallback>
            </mc:AlternateContent>
          </a:graphicData>
        </a:graphic>
      </p:graphicFrame>
      <p:sp>
        <p:nvSpPr>
          <p:cNvPr id="81" name="TextBox 80">
            <a:extLst>
              <a:ext uri="{FF2B5EF4-FFF2-40B4-BE49-F238E27FC236}">
                <a16:creationId xmlns:a16="http://schemas.microsoft.com/office/drawing/2014/main" id="{9B49F3D3-2142-C125-B0E1-B037046E52AE}"/>
              </a:ext>
            </a:extLst>
          </p:cNvPr>
          <p:cNvSpPr txBox="1"/>
          <p:nvPr/>
        </p:nvSpPr>
        <p:spPr>
          <a:xfrm rot="16200000">
            <a:off x="83608" y="14276455"/>
            <a:ext cx="2890535" cy="400110"/>
          </a:xfrm>
          <a:prstGeom prst="rect">
            <a:avLst/>
          </a:prstGeom>
          <a:noFill/>
        </p:spPr>
        <p:txBody>
          <a:bodyPr wrap="none" rtlCol="0">
            <a:spAutoFit/>
          </a:bodyPr>
          <a:lstStyle/>
          <a:p>
            <a:r>
              <a:rPr lang="en-US" sz="2000" dirty="0"/>
              <a:t>TNF+ CD56dimCD16+ %</a:t>
            </a:r>
          </a:p>
        </p:txBody>
      </p:sp>
      <p:sp>
        <p:nvSpPr>
          <p:cNvPr id="82" name="TextBox 81">
            <a:extLst>
              <a:ext uri="{FF2B5EF4-FFF2-40B4-BE49-F238E27FC236}">
                <a16:creationId xmlns:a16="http://schemas.microsoft.com/office/drawing/2014/main" id="{1E670F7F-7301-8C16-A89D-85F16E13EC16}"/>
              </a:ext>
            </a:extLst>
          </p:cNvPr>
          <p:cNvSpPr txBox="1"/>
          <p:nvPr/>
        </p:nvSpPr>
        <p:spPr>
          <a:xfrm>
            <a:off x="6473466" y="13396699"/>
            <a:ext cx="633507" cy="369332"/>
          </a:xfrm>
          <a:prstGeom prst="rect">
            <a:avLst/>
          </a:prstGeom>
          <a:noFill/>
        </p:spPr>
        <p:txBody>
          <a:bodyPr wrap="none" rtlCol="0">
            <a:spAutoFit/>
          </a:bodyPr>
          <a:lstStyle/>
          <a:p>
            <a:r>
              <a:rPr lang="en-US" dirty="0"/>
              <a:t>HEU</a:t>
            </a:r>
          </a:p>
        </p:txBody>
      </p:sp>
      <p:sp>
        <p:nvSpPr>
          <p:cNvPr id="83" name="TextBox 82">
            <a:extLst>
              <a:ext uri="{FF2B5EF4-FFF2-40B4-BE49-F238E27FC236}">
                <a16:creationId xmlns:a16="http://schemas.microsoft.com/office/drawing/2014/main" id="{259F7135-8BD0-DCFC-8A97-C62AD65638FD}"/>
              </a:ext>
            </a:extLst>
          </p:cNvPr>
          <p:cNvSpPr txBox="1"/>
          <p:nvPr/>
        </p:nvSpPr>
        <p:spPr>
          <a:xfrm>
            <a:off x="6473466" y="15108783"/>
            <a:ext cx="535724" cy="369332"/>
          </a:xfrm>
          <a:prstGeom prst="rect">
            <a:avLst/>
          </a:prstGeom>
          <a:noFill/>
        </p:spPr>
        <p:txBody>
          <a:bodyPr wrap="none" rtlCol="0">
            <a:spAutoFit/>
          </a:bodyPr>
          <a:lstStyle/>
          <a:p>
            <a:r>
              <a:rPr lang="en-US" dirty="0"/>
              <a:t>HEI</a:t>
            </a:r>
          </a:p>
        </p:txBody>
      </p:sp>
      <p:sp>
        <p:nvSpPr>
          <p:cNvPr id="84" name="TextBox 83">
            <a:extLst>
              <a:ext uri="{FF2B5EF4-FFF2-40B4-BE49-F238E27FC236}">
                <a16:creationId xmlns:a16="http://schemas.microsoft.com/office/drawing/2014/main" id="{08C23A88-CF0D-3AB3-28AF-2C168B2C0100}"/>
              </a:ext>
            </a:extLst>
          </p:cNvPr>
          <p:cNvSpPr txBox="1"/>
          <p:nvPr/>
        </p:nvSpPr>
        <p:spPr>
          <a:xfrm>
            <a:off x="2632986" y="12214863"/>
            <a:ext cx="655949" cy="369332"/>
          </a:xfrm>
          <a:prstGeom prst="rect">
            <a:avLst/>
          </a:prstGeom>
          <a:noFill/>
        </p:spPr>
        <p:txBody>
          <a:bodyPr wrap="none" rtlCol="0">
            <a:spAutoFit/>
          </a:bodyPr>
          <a:lstStyle/>
          <a:p>
            <a:r>
              <a:rPr lang="en-US" dirty="0"/>
              <a:t>CEM</a:t>
            </a:r>
          </a:p>
        </p:txBody>
      </p:sp>
      <p:sp>
        <p:nvSpPr>
          <p:cNvPr id="85" name="TextBox 84">
            <a:extLst>
              <a:ext uri="{FF2B5EF4-FFF2-40B4-BE49-F238E27FC236}">
                <a16:creationId xmlns:a16="http://schemas.microsoft.com/office/drawing/2014/main" id="{BA5FCA9D-78F7-6BEC-50D2-4E00943C545E}"/>
              </a:ext>
            </a:extLst>
          </p:cNvPr>
          <p:cNvSpPr txBox="1"/>
          <p:nvPr/>
        </p:nvSpPr>
        <p:spPr>
          <a:xfrm>
            <a:off x="3651134" y="12214863"/>
            <a:ext cx="1309526" cy="369332"/>
          </a:xfrm>
          <a:prstGeom prst="rect">
            <a:avLst/>
          </a:prstGeom>
          <a:noFill/>
        </p:spPr>
        <p:txBody>
          <a:bodyPr wrap="none" rtlCol="0">
            <a:spAutoFit/>
          </a:bodyPr>
          <a:lstStyle/>
          <a:p>
            <a:r>
              <a:rPr lang="en-US" dirty="0"/>
              <a:t>HUT78/SF2</a:t>
            </a:r>
          </a:p>
        </p:txBody>
      </p:sp>
      <p:sp>
        <p:nvSpPr>
          <p:cNvPr id="86" name="TextBox 85">
            <a:extLst>
              <a:ext uri="{FF2B5EF4-FFF2-40B4-BE49-F238E27FC236}">
                <a16:creationId xmlns:a16="http://schemas.microsoft.com/office/drawing/2014/main" id="{38E528D8-224D-1E36-1886-A9AA670F23B8}"/>
              </a:ext>
            </a:extLst>
          </p:cNvPr>
          <p:cNvSpPr txBox="1"/>
          <p:nvPr/>
        </p:nvSpPr>
        <p:spPr>
          <a:xfrm>
            <a:off x="5326963" y="12214863"/>
            <a:ext cx="686406" cy="369332"/>
          </a:xfrm>
          <a:prstGeom prst="rect">
            <a:avLst/>
          </a:prstGeom>
          <a:noFill/>
        </p:spPr>
        <p:txBody>
          <a:bodyPr wrap="none" rtlCol="0">
            <a:spAutoFit/>
          </a:bodyPr>
          <a:lstStyle/>
          <a:p>
            <a:r>
              <a:rPr lang="en-US" dirty="0"/>
              <a:t>K562</a:t>
            </a:r>
          </a:p>
        </p:txBody>
      </p:sp>
      <p:sp>
        <p:nvSpPr>
          <p:cNvPr id="87" name="TextBox 86">
            <a:extLst>
              <a:ext uri="{FF2B5EF4-FFF2-40B4-BE49-F238E27FC236}">
                <a16:creationId xmlns:a16="http://schemas.microsoft.com/office/drawing/2014/main" id="{000A0F3C-7D36-B963-2356-B58E278C0DC9}"/>
              </a:ext>
            </a:extLst>
          </p:cNvPr>
          <p:cNvSpPr txBox="1"/>
          <p:nvPr/>
        </p:nvSpPr>
        <p:spPr>
          <a:xfrm>
            <a:off x="2512184" y="12582703"/>
            <a:ext cx="721672" cy="307777"/>
          </a:xfrm>
          <a:prstGeom prst="rect">
            <a:avLst/>
          </a:prstGeom>
          <a:noFill/>
        </p:spPr>
        <p:txBody>
          <a:bodyPr wrap="none" rtlCol="0">
            <a:spAutoFit/>
          </a:bodyPr>
          <a:lstStyle/>
          <a:p>
            <a:r>
              <a:rPr lang="en-US" sz="1400" dirty="0"/>
              <a:t>p=0.37</a:t>
            </a:r>
          </a:p>
        </p:txBody>
      </p:sp>
      <p:sp>
        <p:nvSpPr>
          <p:cNvPr id="88" name="TextBox 87">
            <a:extLst>
              <a:ext uri="{FF2B5EF4-FFF2-40B4-BE49-F238E27FC236}">
                <a16:creationId xmlns:a16="http://schemas.microsoft.com/office/drawing/2014/main" id="{F192510B-2D59-6465-4037-5F446626D7D7}"/>
              </a:ext>
            </a:extLst>
          </p:cNvPr>
          <p:cNvSpPr txBox="1"/>
          <p:nvPr/>
        </p:nvSpPr>
        <p:spPr>
          <a:xfrm>
            <a:off x="3836670" y="12582702"/>
            <a:ext cx="721672" cy="307777"/>
          </a:xfrm>
          <a:prstGeom prst="rect">
            <a:avLst/>
          </a:prstGeom>
          <a:noFill/>
        </p:spPr>
        <p:txBody>
          <a:bodyPr wrap="none" rtlCol="0">
            <a:spAutoFit/>
          </a:bodyPr>
          <a:lstStyle/>
          <a:p>
            <a:r>
              <a:rPr lang="en-US" sz="1400" dirty="0"/>
              <a:t>p=0.23</a:t>
            </a:r>
          </a:p>
        </p:txBody>
      </p:sp>
      <p:sp>
        <p:nvSpPr>
          <p:cNvPr id="89" name="TextBox 88">
            <a:extLst>
              <a:ext uri="{FF2B5EF4-FFF2-40B4-BE49-F238E27FC236}">
                <a16:creationId xmlns:a16="http://schemas.microsoft.com/office/drawing/2014/main" id="{6219CD0D-A6B8-6756-D2EC-E5445873DD52}"/>
              </a:ext>
            </a:extLst>
          </p:cNvPr>
          <p:cNvSpPr txBox="1"/>
          <p:nvPr/>
        </p:nvSpPr>
        <p:spPr>
          <a:xfrm>
            <a:off x="5224296" y="12588843"/>
            <a:ext cx="721672" cy="307777"/>
          </a:xfrm>
          <a:prstGeom prst="rect">
            <a:avLst/>
          </a:prstGeom>
          <a:noFill/>
        </p:spPr>
        <p:txBody>
          <a:bodyPr wrap="none" rtlCol="0">
            <a:spAutoFit/>
          </a:bodyPr>
          <a:lstStyle/>
          <a:p>
            <a:r>
              <a:rPr lang="en-US" sz="1400" dirty="0"/>
              <a:t>p=0.07</a:t>
            </a:r>
          </a:p>
        </p:txBody>
      </p:sp>
      <p:sp>
        <p:nvSpPr>
          <p:cNvPr id="90" name="TextBox 89">
            <a:extLst>
              <a:ext uri="{FF2B5EF4-FFF2-40B4-BE49-F238E27FC236}">
                <a16:creationId xmlns:a16="http://schemas.microsoft.com/office/drawing/2014/main" id="{356A2D9F-2C39-3950-0D2F-F8B7D2B58F3E}"/>
              </a:ext>
            </a:extLst>
          </p:cNvPr>
          <p:cNvSpPr txBox="1"/>
          <p:nvPr/>
        </p:nvSpPr>
        <p:spPr>
          <a:xfrm>
            <a:off x="2574082" y="14705018"/>
            <a:ext cx="817853" cy="307777"/>
          </a:xfrm>
          <a:prstGeom prst="rect">
            <a:avLst/>
          </a:prstGeom>
          <a:noFill/>
        </p:spPr>
        <p:txBody>
          <a:bodyPr wrap="none" rtlCol="0">
            <a:spAutoFit/>
          </a:bodyPr>
          <a:lstStyle/>
          <a:p>
            <a:r>
              <a:rPr lang="en-US" sz="1400" dirty="0"/>
              <a:t>p=0.009</a:t>
            </a:r>
          </a:p>
        </p:txBody>
      </p:sp>
      <p:sp>
        <p:nvSpPr>
          <p:cNvPr id="91" name="TextBox 90">
            <a:extLst>
              <a:ext uri="{FF2B5EF4-FFF2-40B4-BE49-F238E27FC236}">
                <a16:creationId xmlns:a16="http://schemas.microsoft.com/office/drawing/2014/main" id="{7E85F34E-D36F-1A13-D234-2A609E613809}"/>
              </a:ext>
            </a:extLst>
          </p:cNvPr>
          <p:cNvSpPr txBox="1"/>
          <p:nvPr/>
        </p:nvSpPr>
        <p:spPr>
          <a:xfrm>
            <a:off x="3898568" y="14705017"/>
            <a:ext cx="721672" cy="307777"/>
          </a:xfrm>
          <a:prstGeom prst="rect">
            <a:avLst/>
          </a:prstGeom>
          <a:noFill/>
        </p:spPr>
        <p:txBody>
          <a:bodyPr wrap="none" rtlCol="0">
            <a:spAutoFit/>
          </a:bodyPr>
          <a:lstStyle/>
          <a:p>
            <a:r>
              <a:rPr lang="en-US" sz="1400" dirty="0"/>
              <a:t>p=0.14</a:t>
            </a:r>
          </a:p>
        </p:txBody>
      </p:sp>
      <p:sp>
        <p:nvSpPr>
          <p:cNvPr id="92" name="TextBox 91">
            <a:extLst>
              <a:ext uri="{FF2B5EF4-FFF2-40B4-BE49-F238E27FC236}">
                <a16:creationId xmlns:a16="http://schemas.microsoft.com/office/drawing/2014/main" id="{17F6E425-C8FC-9B8A-9217-96B5B3ED39DC}"/>
              </a:ext>
            </a:extLst>
          </p:cNvPr>
          <p:cNvSpPr txBox="1"/>
          <p:nvPr/>
        </p:nvSpPr>
        <p:spPr>
          <a:xfrm>
            <a:off x="5286194" y="14711158"/>
            <a:ext cx="817853" cy="307777"/>
          </a:xfrm>
          <a:prstGeom prst="rect">
            <a:avLst/>
          </a:prstGeom>
          <a:noFill/>
        </p:spPr>
        <p:txBody>
          <a:bodyPr wrap="none" rtlCol="0">
            <a:spAutoFit/>
          </a:bodyPr>
          <a:lstStyle/>
          <a:p>
            <a:r>
              <a:rPr lang="en-US" sz="1400" dirty="0"/>
              <a:t>p=0.001</a:t>
            </a:r>
          </a:p>
        </p:txBody>
      </p:sp>
      <p:sp>
        <p:nvSpPr>
          <p:cNvPr id="93" name="TextBox 92">
            <a:extLst>
              <a:ext uri="{FF2B5EF4-FFF2-40B4-BE49-F238E27FC236}">
                <a16:creationId xmlns:a16="http://schemas.microsoft.com/office/drawing/2014/main" id="{865B8451-B437-4742-D980-DCAD2EDC6994}"/>
              </a:ext>
            </a:extLst>
          </p:cNvPr>
          <p:cNvSpPr txBox="1"/>
          <p:nvPr/>
        </p:nvSpPr>
        <p:spPr>
          <a:xfrm>
            <a:off x="2244055" y="16415629"/>
            <a:ext cx="699487" cy="369332"/>
          </a:xfrm>
          <a:prstGeom prst="rect">
            <a:avLst/>
          </a:prstGeom>
          <a:noFill/>
        </p:spPr>
        <p:txBody>
          <a:bodyPr wrap="none" rtlCol="0">
            <a:spAutoFit/>
          </a:bodyPr>
          <a:lstStyle/>
          <a:p>
            <a:r>
              <a:rPr lang="en-US" dirty="0"/>
              <a:t>Entry</a:t>
            </a:r>
          </a:p>
        </p:txBody>
      </p:sp>
      <p:sp>
        <p:nvSpPr>
          <p:cNvPr id="94" name="TextBox 93">
            <a:extLst>
              <a:ext uri="{FF2B5EF4-FFF2-40B4-BE49-F238E27FC236}">
                <a16:creationId xmlns:a16="http://schemas.microsoft.com/office/drawing/2014/main" id="{256A3F25-EB48-2709-9CAD-9BFC3FCAEC67}"/>
              </a:ext>
            </a:extLst>
          </p:cNvPr>
          <p:cNvSpPr txBox="1"/>
          <p:nvPr/>
        </p:nvSpPr>
        <p:spPr>
          <a:xfrm>
            <a:off x="2974027" y="16415629"/>
            <a:ext cx="628698" cy="369332"/>
          </a:xfrm>
          <a:prstGeom prst="rect">
            <a:avLst/>
          </a:prstGeom>
          <a:noFill/>
        </p:spPr>
        <p:txBody>
          <a:bodyPr wrap="none" rtlCol="0">
            <a:spAutoFit/>
          </a:bodyPr>
          <a:lstStyle/>
          <a:p>
            <a:r>
              <a:rPr lang="en-US" dirty="0"/>
              <a:t>12m</a:t>
            </a:r>
          </a:p>
        </p:txBody>
      </p:sp>
      <p:sp>
        <p:nvSpPr>
          <p:cNvPr id="95" name="TextBox 94">
            <a:extLst>
              <a:ext uri="{FF2B5EF4-FFF2-40B4-BE49-F238E27FC236}">
                <a16:creationId xmlns:a16="http://schemas.microsoft.com/office/drawing/2014/main" id="{42ED9280-D5C3-4622-FEEA-45EF303A474B}"/>
              </a:ext>
            </a:extLst>
          </p:cNvPr>
          <p:cNvSpPr txBox="1"/>
          <p:nvPr/>
        </p:nvSpPr>
        <p:spPr>
          <a:xfrm>
            <a:off x="3623748" y="16415629"/>
            <a:ext cx="699487" cy="369332"/>
          </a:xfrm>
          <a:prstGeom prst="rect">
            <a:avLst/>
          </a:prstGeom>
          <a:noFill/>
        </p:spPr>
        <p:txBody>
          <a:bodyPr wrap="none" rtlCol="0">
            <a:spAutoFit/>
          </a:bodyPr>
          <a:lstStyle/>
          <a:p>
            <a:r>
              <a:rPr lang="en-US" dirty="0"/>
              <a:t>Entry</a:t>
            </a:r>
          </a:p>
        </p:txBody>
      </p:sp>
      <p:sp>
        <p:nvSpPr>
          <p:cNvPr id="96" name="TextBox 95">
            <a:extLst>
              <a:ext uri="{FF2B5EF4-FFF2-40B4-BE49-F238E27FC236}">
                <a16:creationId xmlns:a16="http://schemas.microsoft.com/office/drawing/2014/main" id="{CB480EF2-4FFE-F628-CBA8-3D93F69B51CF}"/>
              </a:ext>
            </a:extLst>
          </p:cNvPr>
          <p:cNvSpPr txBox="1"/>
          <p:nvPr/>
        </p:nvSpPr>
        <p:spPr>
          <a:xfrm>
            <a:off x="4353720" y="16415629"/>
            <a:ext cx="628698" cy="369332"/>
          </a:xfrm>
          <a:prstGeom prst="rect">
            <a:avLst/>
          </a:prstGeom>
          <a:noFill/>
        </p:spPr>
        <p:txBody>
          <a:bodyPr wrap="none" rtlCol="0">
            <a:spAutoFit/>
          </a:bodyPr>
          <a:lstStyle/>
          <a:p>
            <a:r>
              <a:rPr lang="en-US" dirty="0"/>
              <a:t>12m</a:t>
            </a:r>
          </a:p>
        </p:txBody>
      </p:sp>
      <p:sp>
        <p:nvSpPr>
          <p:cNvPr id="97" name="TextBox 96">
            <a:extLst>
              <a:ext uri="{FF2B5EF4-FFF2-40B4-BE49-F238E27FC236}">
                <a16:creationId xmlns:a16="http://schemas.microsoft.com/office/drawing/2014/main" id="{A49532F9-2D53-0A00-44F7-10348684E3B8}"/>
              </a:ext>
            </a:extLst>
          </p:cNvPr>
          <p:cNvSpPr txBox="1"/>
          <p:nvPr/>
        </p:nvSpPr>
        <p:spPr>
          <a:xfrm>
            <a:off x="4995355" y="16411268"/>
            <a:ext cx="699487" cy="369332"/>
          </a:xfrm>
          <a:prstGeom prst="rect">
            <a:avLst/>
          </a:prstGeom>
          <a:noFill/>
        </p:spPr>
        <p:txBody>
          <a:bodyPr wrap="none" rtlCol="0">
            <a:spAutoFit/>
          </a:bodyPr>
          <a:lstStyle/>
          <a:p>
            <a:r>
              <a:rPr lang="en-US" dirty="0"/>
              <a:t>Entry</a:t>
            </a:r>
          </a:p>
        </p:txBody>
      </p:sp>
      <p:sp>
        <p:nvSpPr>
          <p:cNvPr id="98" name="TextBox 97">
            <a:extLst>
              <a:ext uri="{FF2B5EF4-FFF2-40B4-BE49-F238E27FC236}">
                <a16:creationId xmlns:a16="http://schemas.microsoft.com/office/drawing/2014/main" id="{534CA44B-1359-6F7C-5269-D79E49749EB1}"/>
              </a:ext>
            </a:extLst>
          </p:cNvPr>
          <p:cNvSpPr txBox="1"/>
          <p:nvPr/>
        </p:nvSpPr>
        <p:spPr>
          <a:xfrm>
            <a:off x="5725327" y="16411268"/>
            <a:ext cx="628698" cy="369332"/>
          </a:xfrm>
          <a:prstGeom prst="rect">
            <a:avLst/>
          </a:prstGeom>
          <a:noFill/>
        </p:spPr>
        <p:txBody>
          <a:bodyPr wrap="none" rtlCol="0">
            <a:spAutoFit/>
          </a:bodyPr>
          <a:lstStyle/>
          <a:p>
            <a:r>
              <a:rPr lang="en-US" dirty="0"/>
              <a:t>12m</a:t>
            </a:r>
          </a:p>
        </p:txBody>
      </p:sp>
      <p:pic>
        <p:nvPicPr>
          <p:cNvPr id="30" name="Picture 29" descr="A diagram of a cell&#10;&#10;Description automatically generated">
            <a:extLst>
              <a:ext uri="{FF2B5EF4-FFF2-40B4-BE49-F238E27FC236}">
                <a16:creationId xmlns:a16="http://schemas.microsoft.com/office/drawing/2014/main" id="{ADF618C4-FEA4-8E64-241E-43732B9843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5917" y="1846259"/>
            <a:ext cx="7292604" cy="5104822"/>
          </a:xfrm>
          <a:prstGeom prst="rect">
            <a:avLst/>
          </a:prstGeom>
        </p:spPr>
      </p:pic>
      <p:sp>
        <p:nvSpPr>
          <p:cNvPr id="99" name="TextBox 98">
            <a:extLst>
              <a:ext uri="{FF2B5EF4-FFF2-40B4-BE49-F238E27FC236}">
                <a16:creationId xmlns:a16="http://schemas.microsoft.com/office/drawing/2014/main" id="{C4AA6334-E324-8192-B739-B40412B96DC3}"/>
              </a:ext>
            </a:extLst>
          </p:cNvPr>
          <p:cNvSpPr txBox="1"/>
          <p:nvPr/>
        </p:nvSpPr>
        <p:spPr>
          <a:xfrm>
            <a:off x="859578" y="1573580"/>
            <a:ext cx="726481" cy="913007"/>
          </a:xfrm>
          <a:prstGeom prst="rect">
            <a:avLst/>
          </a:prstGeom>
          <a:noFill/>
        </p:spPr>
        <p:txBody>
          <a:bodyPr wrap="none" rtlCol="0">
            <a:spAutoFit/>
          </a:bodyPr>
          <a:lstStyle/>
          <a:p>
            <a:r>
              <a:rPr lang="en-US" sz="5333" dirty="0"/>
              <a:t>A </a:t>
            </a:r>
          </a:p>
        </p:txBody>
      </p:sp>
      <p:sp>
        <p:nvSpPr>
          <p:cNvPr id="100" name="TextBox 99">
            <a:extLst>
              <a:ext uri="{FF2B5EF4-FFF2-40B4-BE49-F238E27FC236}">
                <a16:creationId xmlns:a16="http://schemas.microsoft.com/office/drawing/2014/main" id="{EBA9CEBD-A463-DADE-FC91-AD0265351798}"/>
              </a:ext>
            </a:extLst>
          </p:cNvPr>
          <p:cNvSpPr txBox="1"/>
          <p:nvPr/>
        </p:nvSpPr>
        <p:spPr>
          <a:xfrm>
            <a:off x="859578" y="6674832"/>
            <a:ext cx="797013" cy="913007"/>
          </a:xfrm>
          <a:prstGeom prst="rect">
            <a:avLst/>
          </a:prstGeom>
          <a:noFill/>
        </p:spPr>
        <p:txBody>
          <a:bodyPr wrap="none" rtlCol="0">
            <a:spAutoFit/>
          </a:bodyPr>
          <a:lstStyle/>
          <a:p>
            <a:r>
              <a:rPr lang="en-US" sz="5333" dirty="0"/>
              <a:t>C </a:t>
            </a:r>
          </a:p>
        </p:txBody>
      </p:sp>
      <p:sp>
        <p:nvSpPr>
          <p:cNvPr id="101" name="TextBox 100">
            <a:extLst>
              <a:ext uri="{FF2B5EF4-FFF2-40B4-BE49-F238E27FC236}">
                <a16:creationId xmlns:a16="http://schemas.microsoft.com/office/drawing/2014/main" id="{5C617470-C9F5-51EF-193B-6C3E09653490}"/>
              </a:ext>
            </a:extLst>
          </p:cNvPr>
          <p:cNvSpPr txBox="1"/>
          <p:nvPr/>
        </p:nvSpPr>
        <p:spPr>
          <a:xfrm>
            <a:off x="859578" y="11497068"/>
            <a:ext cx="704039" cy="913007"/>
          </a:xfrm>
          <a:prstGeom prst="rect">
            <a:avLst/>
          </a:prstGeom>
          <a:noFill/>
        </p:spPr>
        <p:txBody>
          <a:bodyPr wrap="none" rtlCol="0">
            <a:spAutoFit/>
          </a:bodyPr>
          <a:lstStyle/>
          <a:p>
            <a:r>
              <a:rPr lang="en-US" sz="5333" dirty="0"/>
              <a:t>E </a:t>
            </a:r>
          </a:p>
        </p:txBody>
      </p:sp>
      <p:sp>
        <p:nvSpPr>
          <p:cNvPr id="102" name="TextBox 101">
            <a:extLst>
              <a:ext uri="{FF2B5EF4-FFF2-40B4-BE49-F238E27FC236}">
                <a16:creationId xmlns:a16="http://schemas.microsoft.com/office/drawing/2014/main" id="{A8F9CEC7-2548-BCC1-3184-7C3F90F30631}"/>
              </a:ext>
            </a:extLst>
          </p:cNvPr>
          <p:cNvSpPr txBox="1"/>
          <p:nvPr/>
        </p:nvSpPr>
        <p:spPr>
          <a:xfrm>
            <a:off x="8684608" y="1573580"/>
            <a:ext cx="737702" cy="913007"/>
          </a:xfrm>
          <a:prstGeom prst="rect">
            <a:avLst/>
          </a:prstGeom>
          <a:noFill/>
        </p:spPr>
        <p:txBody>
          <a:bodyPr wrap="none" rtlCol="0">
            <a:spAutoFit/>
          </a:bodyPr>
          <a:lstStyle/>
          <a:p>
            <a:r>
              <a:rPr lang="en-US" sz="5333" dirty="0"/>
              <a:t>B </a:t>
            </a:r>
          </a:p>
        </p:txBody>
      </p:sp>
      <p:sp>
        <p:nvSpPr>
          <p:cNvPr id="104" name="TextBox 103">
            <a:extLst>
              <a:ext uri="{FF2B5EF4-FFF2-40B4-BE49-F238E27FC236}">
                <a16:creationId xmlns:a16="http://schemas.microsoft.com/office/drawing/2014/main" id="{D7FD9E53-9E0B-6730-B2A3-6CEBC6F370CC}"/>
              </a:ext>
            </a:extLst>
          </p:cNvPr>
          <p:cNvSpPr txBox="1"/>
          <p:nvPr/>
        </p:nvSpPr>
        <p:spPr>
          <a:xfrm>
            <a:off x="8684608" y="6674832"/>
            <a:ext cx="793807" cy="913007"/>
          </a:xfrm>
          <a:prstGeom prst="rect">
            <a:avLst/>
          </a:prstGeom>
          <a:noFill/>
        </p:spPr>
        <p:txBody>
          <a:bodyPr wrap="none" rtlCol="0">
            <a:spAutoFit/>
          </a:bodyPr>
          <a:lstStyle/>
          <a:p>
            <a:r>
              <a:rPr lang="en-US" sz="5333" dirty="0"/>
              <a:t>D </a:t>
            </a:r>
          </a:p>
        </p:txBody>
      </p:sp>
      <p:sp>
        <p:nvSpPr>
          <p:cNvPr id="105" name="TextBox 104">
            <a:extLst>
              <a:ext uri="{FF2B5EF4-FFF2-40B4-BE49-F238E27FC236}">
                <a16:creationId xmlns:a16="http://schemas.microsoft.com/office/drawing/2014/main" id="{5392355F-0A56-D98C-A699-7D7C4B5D0923}"/>
              </a:ext>
            </a:extLst>
          </p:cNvPr>
          <p:cNvSpPr txBox="1"/>
          <p:nvPr/>
        </p:nvSpPr>
        <p:spPr>
          <a:xfrm>
            <a:off x="8684608" y="11497068"/>
            <a:ext cx="683200" cy="913007"/>
          </a:xfrm>
          <a:prstGeom prst="rect">
            <a:avLst/>
          </a:prstGeom>
          <a:noFill/>
        </p:spPr>
        <p:txBody>
          <a:bodyPr wrap="none" rtlCol="0">
            <a:spAutoFit/>
          </a:bodyPr>
          <a:lstStyle/>
          <a:p>
            <a:r>
              <a:rPr lang="en-US" sz="5333" dirty="0"/>
              <a:t>F </a:t>
            </a:r>
          </a:p>
        </p:txBody>
      </p:sp>
      <p:grpSp>
        <p:nvGrpSpPr>
          <p:cNvPr id="51" name="Group 50">
            <a:extLst>
              <a:ext uri="{FF2B5EF4-FFF2-40B4-BE49-F238E27FC236}">
                <a16:creationId xmlns:a16="http://schemas.microsoft.com/office/drawing/2014/main" id="{F6FD61D3-494A-27AF-CA0B-529D1A8CE5DC}"/>
              </a:ext>
            </a:extLst>
          </p:cNvPr>
          <p:cNvGrpSpPr/>
          <p:nvPr/>
        </p:nvGrpSpPr>
        <p:grpSpPr>
          <a:xfrm>
            <a:off x="9586999" y="2486587"/>
            <a:ext cx="5816291" cy="4561938"/>
            <a:chOff x="9586999" y="2486587"/>
            <a:chExt cx="5816291" cy="4561938"/>
          </a:xfrm>
        </p:grpSpPr>
        <p:graphicFrame>
          <p:nvGraphicFramePr>
            <p:cNvPr id="6" name="Object 5">
              <a:extLst>
                <a:ext uri="{FF2B5EF4-FFF2-40B4-BE49-F238E27FC236}">
                  <a16:creationId xmlns:a16="http://schemas.microsoft.com/office/drawing/2014/main" id="{C07B2FDC-0288-7E08-0165-546D84A65EBD}"/>
                </a:ext>
              </a:extLst>
            </p:cNvPr>
            <p:cNvGraphicFramePr>
              <a:graphicFrameLocks noChangeAspect="1"/>
            </p:cNvGraphicFramePr>
            <p:nvPr>
              <p:extLst>
                <p:ext uri="{D42A27DB-BD31-4B8C-83A1-F6EECF244321}">
                  <p14:modId xmlns:p14="http://schemas.microsoft.com/office/powerpoint/2010/main" val="3674756842"/>
                </p:ext>
              </p:extLst>
            </p:nvPr>
          </p:nvGraphicFramePr>
          <p:xfrm>
            <a:off x="9977438" y="2487613"/>
            <a:ext cx="5187950" cy="2740025"/>
          </p:xfrm>
          <a:graphic>
            <a:graphicData uri="http://schemas.openxmlformats.org/presentationml/2006/ole">
              <mc:AlternateContent xmlns:mc="http://schemas.openxmlformats.org/markup-compatibility/2006">
                <mc:Choice xmlns:v="urn:schemas-microsoft-com:vml" Requires="v">
                  <p:oleObj name="Prism 10" r:id="rId16" imgW="3264065" imgH="1723496" progId="Prism10.Document">
                    <p:embed/>
                  </p:oleObj>
                </mc:Choice>
                <mc:Fallback>
                  <p:oleObj name="Prism 10" r:id="rId16" imgW="3264065" imgH="1723496" progId="Prism10.Document">
                    <p:embed/>
                    <p:pic>
                      <p:nvPicPr>
                        <p:cNvPr id="6" name="Object 5">
                          <a:extLst>
                            <a:ext uri="{FF2B5EF4-FFF2-40B4-BE49-F238E27FC236}">
                              <a16:creationId xmlns:a16="http://schemas.microsoft.com/office/drawing/2014/main" id="{C07B2FDC-0288-7E08-0165-546D84A65EBD}"/>
                            </a:ext>
                          </a:extLst>
                        </p:cNvPr>
                        <p:cNvPicPr/>
                        <p:nvPr/>
                      </p:nvPicPr>
                      <p:blipFill>
                        <a:blip r:embed="rId17"/>
                        <a:stretch>
                          <a:fillRect/>
                        </a:stretch>
                      </p:blipFill>
                      <p:spPr>
                        <a:xfrm>
                          <a:off x="9977438" y="2487613"/>
                          <a:ext cx="5187950" cy="27400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0B4ECAB-3E10-F755-6573-3DFA223CF5A1}"/>
                </a:ext>
              </a:extLst>
            </p:cNvPr>
            <p:cNvGraphicFramePr>
              <a:graphicFrameLocks noChangeAspect="1"/>
            </p:cNvGraphicFramePr>
            <p:nvPr>
              <p:extLst>
                <p:ext uri="{D42A27DB-BD31-4B8C-83A1-F6EECF244321}">
                  <p14:modId xmlns:p14="http://schemas.microsoft.com/office/powerpoint/2010/main" val="2072998300"/>
                </p:ext>
              </p:extLst>
            </p:nvPr>
          </p:nvGraphicFramePr>
          <p:xfrm>
            <a:off x="9977212" y="4305325"/>
            <a:ext cx="5138136" cy="2743200"/>
          </p:xfrm>
          <a:graphic>
            <a:graphicData uri="http://schemas.openxmlformats.org/presentationml/2006/ole">
              <mc:AlternateContent xmlns:mc="http://schemas.openxmlformats.org/markup-compatibility/2006">
                <mc:Choice xmlns:v="urn:schemas-microsoft-com:vml" Requires="v">
                  <p:oleObj name="Prism 10" r:id="rId18" imgW="3232030" imgH="1726376" progId="Prism10.Document">
                    <p:embed/>
                  </p:oleObj>
                </mc:Choice>
                <mc:Fallback>
                  <p:oleObj name="Prism 10" r:id="rId18" imgW="3232030" imgH="1726376" progId="Prism10.Document">
                    <p:embed/>
                    <p:pic>
                      <p:nvPicPr>
                        <p:cNvPr id="7" name="Object 6">
                          <a:extLst>
                            <a:ext uri="{FF2B5EF4-FFF2-40B4-BE49-F238E27FC236}">
                              <a16:creationId xmlns:a16="http://schemas.microsoft.com/office/drawing/2014/main" id="{A0B4ECAB-3E10-F755-6573-3DFA223CF5A1}"/>
                            </a:ext>
                          </a:extLst>
                        </p:cNvPr>
                        <p:cNvPicPr/>
                        <p:nvPr/>
                      </p:nvPicPr>
                      <p:blipFill>
                        <a:blip r:embed="rId19"/>
                        <a:stretch>
                          <a:fillRect/>
                        </a:stretch>
                      </p:blipFill>
                      <p:spPr>
                        <a:xfrm>
                          <a:off x="9977212" y="4305325"/>
                          <a:ext cx="5138136" cy="274320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1D55980-164E-8EE4-6209-D2E63D622F00}"/>
                </a:ext>
              </a:extLst>
            </p:cNvPr>
            <p:cNvSpPr txBox="1"/>
            <p:nvPr/>
          </p:nvSpPr>
          <p:spPr>
            <a:xfrm>
              <a:off x="14769783" y="3668423"/>
              <a:ext cx="633507" cy="369332"/>
            </a:xfrm>
            <a:prstGeom prst="rect">
              <a:avLst/>
            </a:prstGeom>
            <a:noFill/>
          </p:spPr>
          <p:txBody>
            <a:bodyPr wrap="none" rtlCol="0">
              <a:spAutoFit/>
            </a:bodyPr>
            <a:lstStyle/>
            <a:p>
              <a:r>
                <a:rPr lang="en-US" dirty="0"/>
                <a:t>HEU</a:t>
              </a:r>
            </a:p>
          </p:txBody>
        </p:sp>
        <p:sp>
          <p:nvSpPr>
            <p:cNvPr id="9" name="TextBox 8">
              <a:extLst>
                <a:ext uri="{FF2B5EF4-FFF2-40B4-BE49-F238E27FC236}">
                  <a16:creationId xmlns:a16="http://schemas.microsoft.com/office/drawing/2014/main" id="{0ADA5E3A-7B9E-1058-EBEC-1CFF46A18B7D}"/>
                </a:ext>
              </a:extLst>
            </p:cNvPr>
            <p:cNvSpPr txBox="1"/>
            <p:nvPr/>
          </p:nvSpPr>
          <p:spPr>
            <a:xfrm>
              <a:off x="14769783" y="5380507"/>
              <a:ext cx="535724" cy="369332"/>
            </a:xfrm>
            <a:prstGeom prst="rect">
              <a:avLst/>
            </a:prstGeom>
            <a:noFill/>
          </p:spPr>
          <p:txBody>
            <a:bodyPr wrap="none" rtlCol="0">
              <a:spAutoFit/>
            </a:bodyPr>
            <a:lstStyle/>
            <a:p>
              <a:r>
                <a:rPr lang="en-US" dirty="0"/>
                <a:t>HEI</a:t>
              </a:r>
            </a:p>
          </p:txBody>
        </p:sp>
        <p:sp>
          <p:nvSpPr>
            <p:cNvPr id="11" name="TextBox 10">
              <a:extLst>
                <a:ext uri="{FF2B5EF4-FFF2-40B4-BE49-F238E27FC236}">
                  <a16:creationId xmlns:a16="http://schemas.microsoft.com/office/drawing/2014/main" id="{2A892C8A-8D87-5076-63FA-9D3073D263A5}"/>
                </a:ext>
              </a:extLst>
            </p:cNvPr>
            <p:cNvSpPr txBox="1"/>
            <p:nvPr/>
          </p:nvSpPr>
          <p:spPr>
            <a:xfrm>
              <a:off x="10929303" y="2486587"/>
              <a:ext cx="655949" cy="369332"/>
            </a:xfrm>
            <a:prstGeom prst="rect">
              <a:avLst/>
            </a:prstGeom>
            <a:noFill/>
          </p:spPr>
          <p:txBody>
            <a:bodyPr wrap="none" rtlCol="0">
              <a:spAutoFit/>
            </a:bodyPr>
            <a:lstStyle/>
            <a:p>
              <a:r>
                <a:rPr lang="en-US" dirty="0"/>
                <a:t>CEM</a:t>
              </a:r>
            </a:p>
          </p:txBody>
        </p:sp>
        <p:sp>
          <p:nvSpPr>
            <p:cNvPr id="12" name="TextBox 11">
              <a:extLst>
                <a:ext uri="{FF2B5EF4-FFF2-40B4-BE49-F238E27FC236}">
                  <a16:creationId xmlns:a16="http://schemas.microsoft.com/office/drawing/2014/main" id="{8D75A5D1-BF01-3251-7FA5-03F82F103C07}"/>
                </a:ext>
              </a:extLst>
            </p:cNvPr>
            <p:cNvSpPr txBox="1"/>
            <p:nvPr/>
          </p:nvSpPr>
          <p:spPr>
            <a:xfrm>
              <a:off x="11947451" y="2486587"/>
              <a:ext cx="1309526" cy="369332"/>
            </a:xfrm>
            <a:prstGeom prst="rect">
              <a:avLst/>
            </a:prstGeom>
            <a:noFill/>
          </p:spPr>
          <p:txBody>
            <a:bodyPr wrap="none" rtlCol="0">
              <a:spAutoFit/>
            </a:bodyPr>
            <a:lstStyle/>
            <a:p>
              <a:r>
                <a:rPr lang="en-US" dirty="0"/>
                <a:t>HUT78/SF2</a:t>
              </a:r>
            </a:p>
          </p:txBody>
        </p:sp>
        <p:sp>
          <p:nvSpPr>
            <p:cNvPr id="13" name="TextBox 12">
              <a:extLst>
                <a:ext uri="{FF2B5EF4-FFF2-40B4-BE49-F238E27FC236}">
                  <a16:creationId xmlns:a16="http://schemas.microsoft.com/office/drawing/2014/main" id="{F4130BA6-DD5B-F2F9-6A70-5DC126AA68C6}"/>
                </a:ext>
              </a:extLst>
            </p:cNvPr>
            <p:cNvSpPr txBox="1"/>
            <p:nvPr/>
          </p:nvSpPr>
          <p:spPr>
            <a:xfrm>
              <a:off x="13623280" y="2486587"/>
              <a:ext cx="686406" cy="369332"/>
            </a:xfrm>
            <a:prstGeom prst="rect">
              <a:avLst/>
            </a:prstGeom>
            <a:noFill/>
          </p:spPr>
          <p:txBody>
            <a:bodyPr wrap="none" rtlCol="0">
              <a:spAutoFit/>
            </a:bodyPr>
            <a:lstStyle/>
            <a:p>
              <a:r>
                <a:rPr lang="en-US" dirty="0"/>
                <a:t>K562</a:t>
              </a:r>
            </a:p>
          </p:txBody>
        </p:sp>
        <p:sp>
          <p:nvSpPr>
            <p:cNvPr id="14" name="TextBox 13">
              <a:extLst>
                <a:ext uri="{FF2B5EF4-FFF2-40B4-BE49-F238E27FC236}">
                  <a16:creationId xmlns:a16="http://schemas.microsoft.com/office/drawing/2014/main" id="{44FC25C9-AC49-E709-6795-D1FEC4834D22}"/>
                </a:ext>
              </a:extLst>
            </p:cNvPr>
            <p:cNvSpPr txBox="1"/>
            <p:nvPr/>
          </p:nvSpPr>
          <p:spPr>
            <a:xfrm>
              <a:off x="10540372" y="6494527"/>
              <a:ext cx="699487" cy="369332"/>
            </a:xfrm>
            <a:prstGeom prst="rect">
              <a:avLst/>
            </a:prstGeom>
            <a:noFill/>
          </p:spPr>
          <p:txBody>
            <a:bodyPr wrap="none" rtlCol="0">
              <a:spAutoFit/>
            </a:bodyPr>
            <a:lstStyle/>
            <a:p>
              <a:r>
                <a:rPr lang="en-US" dirty="0"/>
                <a:t>Entry</a:t>
              </a:r>
            </a:p>
          </p:txBody>
        </p:sp>
        <p:sp>
          <p:nvSpPr>
            <p:cNvPr id="15" name="TextBox 14">
              <a:extLst>
                <a:ext uri="{FF2B5EF4-FFF2-40B4-BE49-F238E27FC236}">
                  <a16:creationId xmlns:a16="http://schemas.microsoft.com/office/drawing/2014/main" id="{CE4E3820-6C36-F717-3D22-A07B20C3087B}"/>
                </a:ext>
              </a:extLst>
            </p:cNvPr>
            <p:cNvSpPr txBox="1"/>
            <p:nvPr/>
          </p:nvSpPr>
          <p:spPr>
            <a:xfrm>
              <a:off x="11270344" y="6494527"/>
              <a:ext cx="628698" cy="369332"/>
            </a:xfrm>
            <a:prstGeom prst="rect">
              <a:avLst/>
            </a:prstGeom>
            <a:noFill/>
          </p:spPr>
          <p:txBody>
            <a:bodyPr wrap="none" rtlCol="0">
              <a:spAutoFit/>
            </a:bodyPr>
            <a:lstStyle/>
            <a:p>
              <a:r>
                <a:rPr lang="en-US" dirty="0"/>
                <a:t>12m</a:t>
              </a:r>
            </a:p>
          </p:txBody>
        </p:sp>
        <p:sp>
          <p:nvSpPr>
            <p:cNvPr id="16" name="TextBox 15">
              <a:extLst>
                <a:ext uri="{FF2B5EF4-FFF2-40B4-BE49-F238E27FC236}">
                  <a16:creationId xmlns:a16="http://schemas.microsoft.com/office/drawing/2014/main" id="{0A63696D-9DD6-F406-D595-8299C9DC181E}"/>
                </a:ext>
              </a:extLst>
            </p:cNvPr>
            <p:cNvSpPr txBox="1"/>
            <p:nvPr/>
          </p:nvSpPr>
          <p:spPr>
            <a:xfrm>
              <a:off x="11920065" y="6494527"/>
              <a:ext cx="699487" cy="369332"/>
            </a:xfrm>
            <a:prstGeom prst="rect">
              <a:avLst/>
            </a:prstGeom>
            <a:noFill/>
          </p:spPr>
          <p:txBody>
            <a:bodyPr wrap="none" rtlCol="0">
              <a:spAutoFit/>
            </a:bodyPr>
            <a:lstStyle/>
            <a:p>
              <a:r>
                <a:rPr lang="en-US" dirty="0"/>
                <a:t>Entry</a:t>
              </a:r>
            </a:p>
          </p:txBody>
        </p:sp>
        <p:sp>
          <p:nvSpPr>
            <p:cNvPr id="17" name="TextBox 16">
              <a:extLst>
                <a:ext uri="{FF2B5EF4-FFF2-40B4-BE49-F238E27FC236}">
                  <a16:creationId xmlns:a16="http://schemas.microsoft.com/office/drawing/2014/main" id="{788FF036-21C9-8AA1-4CD3-C952F61BC35C}"/>
                </a:ext>
              </a:extLst>
            </p:cNvPr>
            <p:cNvSpPr txBox="1"/>
            <p:nvPr/>
          </p:nvSpPr>
          <p:spPr>
            <a:xfrm>
              <a:off x="12650037" y="6494527"/>
              <a:ext cx="628698" cy="369332"/>
            </a:xfrm>
            <a:prstGeom prst="rect">
              <a:avLst/>
            </a:prstGeom>
            <a:noFill/>
          </p:spPr>
          <p:txBody>
            <a:bodyPr wrap="none" rtlCol="0">
              <a:spAutoFit/>
            </a:bodyPr>
            <a:lstStyle/>
            <a:p>
              <a:r>
                <a:rPr lang="en-US" dirty="0"/>
                <a:t>12m</a:t>
              </a:r>
            </a:p>
          </p:txBody>
        </p:sp>
        <p:sp>
          <p:nvSpPr>
            <p:cNvPr id="18" name="TextBox 17">
              <a:extLst>
                <a:ext uri="{FF2B5EF4-FFF2-40B4-BE49-F238E27FC236}">
                  <a16:creationId xmlns:a16="http://schemas.microsoft.com/office/drawing/2014/main" id="{8C3466E8-C9B2-5C9F-C547-EB824D4AE981}"/>
                </a:ext>
              </a:extLst>
            </p:cNvPr>
            <p:cNvSpPr txBox="1"/>
            <p:nvPr/>
          </p:nvSpPr>
          <p:spPr>
            <a:xfrm>
              <a:off x="13291672" y="6490166"/>
              <a:ext cx="699487" cy="369332"/>
            </a:xfrm>
            <a:prstGeom prst="rect">
              <a:avLst/>
            </a:prstGeom>
            <a:noFill/>
          </p:spPr>
          <p:txBody>
            <a:bodyPr wrap="none" rtlCol="0">
              <a:spAutoFit/>
            </a:bodyPr>
            <a:lstStyle/>
            <a:p>
              <a:r>
                <a:rPr lang="en-US" dirty="0"/>
                <a:t>Entry</a:t>
              </a:r>
            </a:p>
          </p:txBody>
        </p:sp>
        <p:sp>
          <p:nvSpPr>
            <p:cNvPr id="19" name="TextBox 18">
              <a:extLst>
                <a:ext uri="{FF2B5EF4-FFF2-40B4-BE49-F238E27FC236}">
                  <a16:creationId xmlns:a16="http://schemas.microsoft.com/office/drawing/2014/main" id="{628A7631-F5C7-3AFB-D6F1-5295754A7CCE}"/>
                </a:ext>
              </a:extLst>
            </p:cNvPr>
            <p:cNvSpPr txBox="1"/>
            <p:nvPr/>
          </p:nvSpPr>
          <p:spPr>
            <a:xfrm>
              <a:off x="14021644" y="6490166"/>
              <a:ext cx="628698" cy="369332"/>
            </a:xfrm>
            <a:prstGeom prst="rect">
              <a:avLst/>
            </a:prstGeom>
            <a:noFill/>
          </p:spPr>
          <p:txBody>
            <a:bodyPr wrap="none" rtlCol="0">
              <a:spAutoFit/>
            </a:bodyPr>
            <a:lstStyle/>
            <a:p>
              <a:r>
                <a:rPr lang="en-US" dirty="0"/>
                <a:t>12m</a:t>
              </a:r>
            </a:p>
          </p:txBody>
        </p:sp>
        <p:sp>
          <p:nvSpPr>
            <p:cNvPr id="20" name="TextBox 19">
              <a:extLst>
                <a:ext uri="{FF2B5EF4-FFF2-40B4-BE49-F238E27FC236}">
                  <a16:creationId xmlns:a16="http://schemas.microsoft.com/office/drawing/2014/main" id="{AC2E59EF-8D39-0179-C66B-8E5D84BEFC36}"/>
                </a:ext>
              </a:extLst>
            </p:cNvPr>
            <p:cNvSpPr txBox="1"/>
            <p:nvPr/>
          </p:nvSpPr>
          <p:spPr>
            <a:xfrm rot="16200000">
              <a:off x="8755361" y="4392199"/>
              <a:ext cx="2063385" cy="400110"/>
            </a:xfrm>
            <a:prstGeom prst="rect">
              <a:avLst/>
            </a:prstGeom>
            <a:noFill/>
          </p:spPr>
          <p:txBody>
            <a:bodyPr wrap="none" rtlCol="0">
              <a:spAutoFit/>
            </a:bodyPr>
            <a:lstStyle/>
            <a:p>
              <a:r>
                <a:rPr lang="en-US" sz="2000" dirty="0"/>
                <a:t>Specific Killing %</a:t>
              </a:r>
            </a:p>
          </p:txBody>
        </p:sp>
        <p:sp>
          <p:nvSpPr>
            <p:cNvPr id="103" name="TextBox 102">
              <a:extLst>
                <a:ext uri="{FF2B5EF4-FFF2-40B4-BE49-F238E27FC236}">
                  <a16:creationId xmlns:a16="http://schemas.microsoft.com/office/drawing/2014/main" id="{94EB15D7-84B9-4413-0D10-F0771B6B60D6}"/>
                </a:ext>
              </a:extLst>
            </p:cNvPr>
            <p:cNvSpPr txBox="1"/>
            <p:nvPr/>
          </p:nvSpPr>
          <p:spPr>
            <a:xfrm>
              <a:off x="10874806" y="2932653"/>
              <a:ext cx="721672" cy="307777"/>
            </a:xfrm>
            <a:prstGeom prst="rect">
              <a:avLst/>
            </a:prstGeom>
            <a:noFill/>
          </p:spPr>
          <p:txBody>
            <a:bodyPr wrap="none" rtlCol="0">
              <a:spAutoFit/>
            </a:bodyPr>
            <a:lstStyle/>
            <a:p>
              <a:r>
                <a:rPr lang="en-US" sz="1400" dirty="0"/>
                <a:t>p=0.52</a:t>
              </a:r>
            </a:p>
          </p:txBody>
        </p:sp>
        <p:sp>
          <p:nvSpPr>
            <p:cNvPr id="106" name="TextBox 105">
              <a:extLst>
                <a:ext uri="{FF2B5EF4-FFF2-40B4-BE49-F238E27FC236}">
                  <a16:creationId xmlns:a16="http://schemas.microsoft.com/office/drawing/2014/main" id="{A353CCA9-83CF-561C-861C-C54645F2308D}"/>
                </a:ext>
              </a:extLst>
            </p:cNvPr>
            <p:cNvSpPr txBox="1"/>
            <p:nvPr/>
          </p:nvSpPr>
          <p:spPr>
            <a:xfrm>
              <a:off x="12132987" y="2940901"/>
              <a:ext cx="721672" cy="307777"/>
            </a:xfrm>
            <a:prstGeom prst="rect">
              <a:avLst/>
            </a:prstGeom>
            <a:noFill/>
          </p:spPr>
          <p:txBody>
            <a:bodyPr wrap="none" rtlCol="0">
              <a:spAutoFit/>
            </a:bodyPr>
            <a:lstStyle/>
            <a:p>
              <a:r>
                <a:rPr lang="en-US" sz="1400" dirty="0"/>
                <a:t>p=0.51</a:t>
              </a:r>
            </a:p>
          </p:txBody>
        </p:sp>
        <p:sp>
          <p:nvSpPr>
            <p:cNvPr id="107" name="TextBox 106">
              <a:extLst>
                <a:ext uri="{FF2B5EF4-FFF2-40B4-BE49-F238E27FC236}">
                  <a16:creationId xmlns:a16="http://schemas.microsoft.com/office/drawing/2014/main" id="{10DE2ABC-D4A1-7AB1-4C5C-691A053EA6AF}"/>
                </a:ext>
              </a:extLst>
            </p:cNvPr>
            <p:cNvSpPr txBox="1"/>
            <p:nvPr/>
          </p:nvSpPr>
          <p:spPr>
            <a:xfrm>
              <a:off x="13582511" y="2931779"/>
              <a:ext cx="721672" cy="307777"/>
            </a:xfrm>
            <a:prstGeom prst="rect">
              <a:avLst/>
            </a:prstGeom>
            <a:noFill/>
          </p:spPr>
          <p:txBody>
            <a:bodyPr wrap="none" rtlCol="0">
              <a:spAutoFit/>
            </a:bodyPr>
            <a:lstStyle/>
            <a:p>
              <a:r>
                <a:rPr lang="en-US" sz="1400" dirty="0"/>
                <a:t>p=0.11</a:t>
              </a:r>
            </a:p>
          </p:txBody>
        </p:sp>
        <p:sp>
          <p:nvSpPr>
            <p:cNvPr id="108" name="TextBox 107">
              <a:extLst>
                <a:ext uri="{FF2B5EF4-FFF2-40B4-BE49-F238E27FC236}">
                  <a16:creationId xmlns:a16="http://schemas.microsoft.com/office/drawing/2014/main" id="{D71D3660-A3E3-8DAE-61F4-62620DDAEED0}"/>
                </a:ext>
              </a:extLst>
            </p:cNvPr>
            <p:cNvSpPr txBox="1"/>
            <p:nvPr/>
          </p:nvSpPr>
          <p:spPr>
            <a:xfrm>
              <a:off x="10839617" y="4763038"/>
              <a:ext cx="721672" cy="307777"/>
            </a:xfrm>
            <a:prstGeom prst="rect">
              <a:avLst/>
            </a:prstGeom>
            <a:noFill/>
          </p:spPr>
          <p:txBody>
            <a:bodyPr wrap="none" rtlCol="0">
              <a:spAutoFit/>
            </a:bodyPr>
            <a:lstStyle/>
            <a:p>
              <a:r>
                <a:rPr lang="en-US" sz="1400" dirty="0"/>
                <a:t>p=0.16</a:t>
              </a:r>
            </a:p>
          </p:txBody>
        </p:sp>
        <p:sp>
          <p:nvSpPr>
            <p:cNvPr id="109" name="TextBox 108">
              <a:extLst>
                <a:ext uri="{FF2B5EF4-FFF2-40B4-BE49-F238E27FC236}">
                  <a16:creationId xmlns:a16="http://schemas.microsoft.com/office/drawing/2014/main" id="{D8262830-CD22-C8E6-17C8-B15B8B37910F}"/>
                </a:ext>
              </a:extLst>
            </p:cNvPr>
            <p:cNvSpPr txBox="1"/>
            <p:nvPr/>
          </p:nvSpPr>
          <p:spPr>
            <a:xfrm>
              <a:off x="12097798" y="4771286"/>
              <a:ext cx="721672" cy="307777"/>
            </a:xfrm>
            <a:prstGeom prst="rect">
              <a:avLst/>
            </a:prstGeom>
            <a:noFill/>
          </p:spPr>
          <p:txBody>
            <a:bodyPr wrap="none" rtlCol="0">
              <a:spAutoFit/>
            </a:bodyPr>
            <a:lstStyle/>
            <a:p>
              <a:r>
                <a:rPr lang="en-US" sz="1400" dirty="0"/>
                <a:t>p=0.28</a:t>
              </a:r>
            </a:p>
          </p:txBody>
        </p:sp>
        <p:sp>
          <p:nvSpPr>
            <p:cNvPr id="110" name="TextBox 109">
              <a:extLst>
                <a:ext uri="{FF2B5EF4-FFF2-40B4-BE49-F238E27FC236}">
                  <a16:creationId xmlns:a16="http://schemas.microsoft.com/office/drawing/2014/main" id="{CAA65A9B-F288-03C2-495B-587724088F3E}"/>
                </a:ext>
              </a:extLst>
            </p:cNvPr>
            <p:cNvSpPr txBox="1"/>
            <p:nvPr/>
          </p:nvSpPr>
          <p:spPr>
            <a:xfrm>
              <a:off x="13547322" y="4762164"/>
              <a:ext cx="721672" cy="307777"/>
            </a:xfrm>
            <a:prstGeom prst="rect">
              <a:avLst/>
            </a:prstGeom>
            <a:noFill/>
          </p:spPr>
          <p:txBody>
            <a:bodyPr wrap="none" rtlCol="0">
              <a:spAutoFit/>
            </a:bodyPr>
            <a:lstStyle/>
            <a:p>
              <a:r>
                <a:rPr lang="en-US" sz="1400" dirty="0"/>
                <a:t>p=0.70</a:t>
              </a:r>
            </a:p>
          </p:txBody>
        </p:sp>
      </p:grpSp>
      <p:grpSp>
        <p:nvGrpSpPr>
          <p:cNvPr id="118" name="Group 117">
            <a:extLst>
              <a:ext uri="{FF2B5EF4-FFF2-40B4-BE49-F238E27FC236}">
                <a16:creationId xmlns:a16="http://schemas.microsoft.com/office/drawing/2014/main" id="{3D344EDD-D47D-90B8-0176-E8E0F1C68D57}"/>
              </a:ext>
            </a:extLst>
          </p:cNvPr>
          <p:cNvGrpSpPr/>
          <p:nvPr/>
        </p:nvGrpSpPr>
        <p:grpSpPr>
          <a:xfrm>
            <a:off x="859578" y="7259825"/>
            <a:ext cx="6310600" cy="4783924"/>
            <a:chOff x="859578" y="7259825"/>
            <a:chExt cx="6310600" cy="4783924"/>
          </a:xfrm>
        </p:grpSpPr>
        <p:graphicFrame>
          <p:nvGraphicFramePr>
            <p:cNvPr id="58" name="Object 57">
              <a:extLst>
                <a:ext uri="{FF2B5EF4-FFF2-40B4-BE49-F238E27FC236}">
                  <a16:creationId xmlns:a16="http://schemas.microsoft.com/office/drawing/2014/main" id="{47DA8F99-9064-AB39-65FE-BEE1B94EB375}"/>
                </a:ext>
              </a:extLst>
            </p:cNvPr>
            <p:cNvGraphicFramePr>
              <a:graphicFrameLocks noChangeAspect="1"/>
            </p:cNvGraphicFramePr>
            <p:nvPr>
              <p:extLst>
                <p:ext uri="{D42A27DB-BD31-4B8C-83A1-F6EECF244321}">
                  <p14:modId xmlns:p14="http://schemas.microsoft.com/office/powerpoint/2010/main" val="3536438693"/>
                </p:ext>
              </p:extLst>
            </p:nvPr>
          </p:nvGraphicFramePr>
          <p:xfrm>
            <a:off x="1712200" y="9300549"/>
            <a:ext cx="5138139" cy="2743200"/>
          </p:xfrm>
          <a:graphic>
            <a:graphicData uri="http://schemas.openxmlformats.org/presentationml/2006/ole">
              <mc:AlternateContent xmlns:mc="http://schemas.openxmlformats.org/markup-compatibility/2006">
                <mc:Choice xmlns:v="urn:schemas-microsoft-com:vml" Requires="v">
                  <p:oleObj name="Prism 10" r:id="rId20" imgW="3232030" imgH="1726376" progId="Prism10.Document">
                    <p:embed/>
                  </p:oleObj>
                </mc:Choice>
                <mc:Fallback>
                  <p:oleObj name="Prism 10" r:id="rId20" imgW="3232030" imgH="1726376" progId="Prism10.Document">
                    <p:embed/>
                    <p:pic>
                      <p:nvPicPr>
                        <p:cNvPr id="58" name="Object 57">
                          <a:extLst>
                            <a:ext uri="{FF2B5EF4-FFF2-40B4-BE49-F238E27FC236}">
                              <a16:creationId xmlns:a16="http://schemas.microsoft.com/office/drawing/2014/main" id="{47DA8F99-9064-AB39-65FE-BEE1B94EB375}"/>
                            </a:ext>
                          </a:extLst>
                        </p:cNvPr>
                        <p:cNvPicPr/>
                        <p:nvPr/>
                      </p:nvPicPr>
                      <p:blipFill>
                        <a:blip r:embed="rId21"/>
                        <a:stretch>
                          <a:fillRect/>
                        </a:stretch>
                      </p:blipFill>
                      <p:spPr>
                        <a:xfrm>
                          <a:off x="1712200" y="9300549"/>
                          <a:ext cx="5138139" cy="2743200"/>
                        </a:xfrm>
                        <a:prstGeom prst="rect">
                          <a:avLst/>
                        </a:prstGeom>
                      </p:spPr>
                    </p:pic>
                  </p:oleObj>
                </mc:Fallback>
              </mc:AlternateContent>
            </a:graphicData>
          </a:graphic>
        </p:graphicFrame>
        <p:graphicFrame>
          <p:nvGraphicFramePr>
            <p:cNvPr id="59" name="Object 58">
              <a:extLst>
                <a:ext uri="{FF2B5EF4-FFF2-40B4-BE49-F238E27FC236}">
                  <a16:creationId xmlns:a16="http://schemas.microsoft.com/office/drawing/2014/main" id="{821A408D-C0D7-0A5F-41EA-BC6B921B8EEF}"/>
                </a:ext>
              </a:extLst>
            </p:cNvPr>
            <p:cNvGraphicFramePr>
              <a:graphicFrameLocks noChangeAspect="1"/>
            </p:cNvGraphicFramePr>
            <p:nvPr>
              <p:extLst>
                <p:ext uri="{D42A27DB-BD31-4B8C-83A1-F6EECF244321}">
                  <p14:modId xmlns:p14="http://schemas.microsoft.com/office/powerpoint/2010/main" val="3510935855"/>
                </p:ext>
              </p:extLst>
            </p:nvPr>
          </p:nvGraphicFramePr>
          <p:xfrm>
            <a:off x="1764299" y="7333908"/>
            <a:ext cx="5188609" cy="2743200"/>
          </p:xfrm>
          <a:graphic>
            <a:graphicData uri="http://schemas.openxmlformats.org/presentationml/2006/ole">
              <mc:AlternateContent xmlns:mc="http://schemas.openxmlformats.org/markup-compatibility/2006">
                <mc:Choice xmlns:v="urn:schemas-microsoft-com:vml" Requires="v">
                  <p:oleObj name="Prism 10" r:id="rId22" imgW="3264065" imgH="1726376" progId="Prism10.Document">
                    <p:embed/>
                  </p:oleObj>
                </mc:Choice>
                <mc:Fallback>
                  <p:oleObj name="Prism 10" r:id="rId22" imgW="3264065" imgH="1726376" progId="Prism10.Document">
                    <p:embed/>
                    <p:pic>
                      <p:nvPicPr>
                        <p:cNvPr id="59" name="Object 58">
                          <a:extLst>
                            <a:ext uri="{FF2B5EF4-FFF2-40B4-BE49-F238E27FC236}">
                              <a16:creationId xmlns:a16="http://schemas.microsoft.com/office/drawing/2014/main" id="{821A408D-C0D7-0A5F-41EA-BC6B921B8EEF}"/>
                            </a:ext>
                          </a:extLst>
                        </p:cNvPr>
                        <p:cNvPicPr/>
                        <p:nvPr/>
                      </p:nvPicPr>
                      <p:blipFill>
                        <a:blip r:embed="rId23"/>
                        <a:stretch>
                          <a:fillRect/>
                        </a:stretch>
                      </p:blipFill>
                      <p:spPr>
                        <a:xfrm>
                          <a:off x="1764299" y="7333908"/>
                          <a:ext cx="5188609" cy="2743200"/>
                        </a:xfrm>
                        <a:prstGeom prst="rect">
                          <a:avLst/>
                        </a:prstGeom>
                      </p:spPr>
                    </p:pic>
                  </p:oleObj>
                </mc:Fallback>
              </mc:AlternateContent>
            </a:graphicData>
          </a:graphic>
        </p:graphicFrame>
        <p:sp>
          <p:nvSpPr>
            <p:cNvPr id="60" name="TextBox 59">
              <a:extLst>
                <a:ext uri="{FF2B5EF4-FFF2-40B4-BE49-F238E27FC236}">
                  <a16:creationId xmlns:a16="http://schemas.microsoft.com/office/drawing/2014/main" id="{2649F0EB-AA1E-E076-C998-FFA56229EDD3}"/>
                </a:ext>
              </a:extLst>
            </p:cNvPr>
            <p:cNvSpPr txBox="1"/>
            <p:nvPr/>
          </p:nvSpPr>
          <p:spPr>
            <a:xfrm rot="16200000">
              <a:off x="-415290" y="9321417"/>
              <a:ext cx="2949846" cy="400110"/>
            </a:xfrm>
            <a:prstGeom prst="rect">
              <a:avLst/>
            </a:prstGeom>
            <a:noFill/>
          </p:spPr>
          <p:txBody>
            <a:bodyPr wrap="none" rtlCol="0">
              <a:spAutoFit/>
            </a:bodyPr>
            <a:lstStyle/>
            <a:p>
              <a:r>
                <a:rPr lang="en-US" sz="2000" dirty="0" err="1"/>
                <a:t>IFNy</a:t>
              </a:r>
              <a:r>
                <a:rPr lang="en-US" sz="2000" dirty="0"/>
                <a:t>+ CD56dimCD16+ %</a:t>
              </a:r>
            </a:p>
          </p:txBody>
        </p:sp>
        <p:sp>
          <p:nvSpPr>
            <p:cNvPr id="61" name="TextBox 60">
              <a:extLst>
                <a:ext uri="{FF2B5EF4-FFF2-40B4-BE49-F238E27FC236}">
                  <a16:creationId xmlns:a16="http://schemas.microsoft.com/office/drawing/2014/main" id="{2CF1598E-BA3B-3FCA-3BD4-DFC370DC637C}"/>
                </a:ext>
              </a:extLst>
            </p:cNvPr>
            <p:cNvSpPr txBox="1"/>
            <p:nvPr/>
          </p:nvSpPr>
          <p:spPr>
            <a:xfrm>
              <a:off x="6536671" y="8441661"/>
              <a:ext cx="633507" cy="369332"/>
            </a:xfrm>
            <a:prstGeom prst="rect">
              <a:avLst/>
            </a:prstGeom>
            <a:noFill/>
          </p:spPr>
          <p:txBody>
            <a:bodyPr wrap="none" rtlCol="0">
              <a:spAutoFit/>
            </a:bodyPr>
            <a:lstStyle/>
            <a:p>
              <a:r>
                <a:rPr lang="en-US" dirty="0"/>
                <a:t>HEU</a:t>
              </a:r>
            </a:p>
          </p:txBody>
        </p:sp>
        <p:sp>
          <p:nvSpPr>
            <p:cNvPr id="62" name="TextBox 61">
              <a:extLst>
                <a:ext uri="{FF2B5EF4-FFF2-40B4-BE49-F238E27FC236}">
                  <a16:creationId xmlns:a16="http://schemas.microsoft.com/office/drawing/2014/main" id="{037F9FCA-FFDD-8CDE-179B-47234EC4A986}"/>
                </a:ext>
              </a:extLst>
            </p:cNvPr>
            <p:cNvSpPr txBox="1"/>
            <p:nvPr/>
          </p:nvSpPr>
          <p:spPr>
            <a:xfrm>
              <a:off x="6536671" y="10153745"/>
              <a:ext cx="535724" cy="369332"/>
            </a:xfrm>
            <a:prstGeom prst="rect">
              <a:avLst/>
            </a:prstGeom>
            <a:noFill/>
          </p:spPr>
          <p:txBody>
            <a:bodyPr wrap="none" rtlCol="0">
              <a:spAutoFit/>
            </a:bodyPr>
            <a:lstStyle/>
            <a:p>
              <a:r>
                <a:rPr lang="en-US" dirty="0"/>
                <a:t>HEI</a:t>
              </a:r>
            </a:p>
          </p:txBody>
        </p:sp>
        <p:sp>
          <p:nvSpPr>
            <p:cNvPr id="63" name="TextBox 62">
              <a:extLst>
                <a:ext uri="{FF2B5EF4-FFF2-40B4-BE49-F238E27FC236}">
                  <a16:creationId xmlns:a16="http://schemas.microsoft.com/office/drawing/2014/main" id="{51D69E5E-9110-9B69-8F24-D2AAA8F782B4}"/>
                </a:ext>
              </a:extLst>
            </p:cNvPr>
            <p:cNvSpPr txBox="1"/>
            <p:nvPr/>
          </p:nvSpPr>
          <p:spPr>
            <a:xfrm>
              <a:off x="2696191" y="7259825"/>
              <a:ext cx="655949" cy="369332"/>
            </a:xfrm>
            <a:prstGeom prst="rect">
              <a:avLst/>
            </a:prstGeom>
            <a:noFill/>
          </p:spPr>
          <p:txBody>
            <a:bodyPr wrap="none" rtlCol="0">
              <a:spAutoFit/>
            </a:bodyPr>
            <a:lstStyle/>
            <a:p>
              <a:r>
                <a:rPr lang="en-US" dirty="0"/>
                <a:t>CEM</a:t>
              </a:r>
            </a:p>
          </p:txBody>
        </p:sp>
        <p:sp>
          <p:nvSpPr>
            <p:cNvPr id="64" name="TextBox 63">
              <a:extLst>
                <a:ext uri="{FF2B5EF4-FFF2-40B4-BE49-F238E27FC236}">
                  <a16:creationId xmlns:a16="http://schemas.microsoft.com/office/drawing/2014/main" id="{03C9FF31-FB39-9AC6-82FD-89B263FA240D}"/>
                </a:ext>
              </a:extLst>
            </p:cNvPr>
            <p:cNvSpPr txBox="1"/>
            <p:nvPr/>
          </p:nvSpPr>
          <p:spPr>
            <a:xfrm>
              <a:off x="3714339" y="7259825"/>
              <a:ext cx="1309526" cy="369332"/>
            </a:xfrm>
            <a:prstGeom prst="rect">
              <a:avLst/>
            </a:prstGeom>
            <a:noFill/>
          </p:spPr>
          <p:txBody>
            <a:bodyPr wrap="none" rtlCol="0">
              <a:spAutoFit/>
            </a:bodyPr>
            <a:lstStyle/>
            <a:p>
              <a:r>
                <a:rPr lang="en-US" dirty="0"/>
                <a:t>HUT78/SF2</a:t>
              </a:r>
            </a:p>
          </p:txBody>
        </p:sp>
        <p:sp>
          <p:nvSpPr>
            <p:cNvPr id="65" name="TextBox 64">
              <a:extLst>
                <a:ext uri="{FF2B5EF4-FFF2-40B4-BE49-F238E27FC236}">
                  <a16:creationId xmlns:a16="http://schemas.microsoft.com/office/drawing/2014/main" id="{B096E097-4D7A-1589-7D32-9443C0803364}"/>
                </a:ext>
              </a:extLst>
            </p:cNvPr>
            <p:cNvSpPr txBox="1"/>
            <p:nvPr/>
          </p:nvSpPr>
          <p:spPr>
            <a:xfrm>
              <a:off x="5390168" y="7259825"/>
              <a:ext cx="686406" cy="369332"/>
            </a:xfrm>
            <a:prstGeom prst="rect">
              <a:avLst/>
            </a:prstGeom>
            <a:noFill/>
          </p:spPr>
          <p:txBody>
            <a:bodyPr wrap="none" rtlCol="0">
              <a:spAutoFit/>
            </a:bodyPr>
            <a:lstStyle/>
            <a:p>
              <a:r>
                <a:rPr lang="en-US" dirty="0"/>
                <a:t>K562</a:t>
              </a:r>
            </a:p>
          </p:txBody>
        </p:sp>
        <p:sp>
          <p:nvSpPr>
            <p:cNvPr id="66" name="TextBox 65">
              <a:extLst>
                <a:ext uri="{FF2B5EF4-FFF2-40B4-BE49-F238E27FC236}">
                  <a16:creationId xmlns:a16="http://schemas.microsoft.com/office/drawing/2014/main" id="{5B3BD091-64D6-0957-4FBB-8892F1CCA6FD}"/>
                </a:ext>
              </a:extLst>
            </p:cNvPr>
            <p:cNvSpPr txBox="1"/>
            <p:nvPr/>
          </p:nvSpPr>
          <p:spPr>
            <a:xfrm>
              <a:off x="2575389" y="7627665"/>
              <a:ext cx="721672" cy="307777"/>
            </a:xfrm>
            <a:prstGeom prst="rect">
              <a:avLst/>
            </a:prstGeom>
            <a:noFill/>
          </p:spPr>
          <p:txBody>
            <a:bodyPr wrap="none" rtlCol="0">
              <a:spAutoFit/>
            </a:bodyPr>
            <a:lstStyle/>
            <a:p>
              <a:r>
                <a:rPr lang="en-US" sz="1400" dirty="0"/>
                <a:t>p=0.16</a:t>
              </a:r>
            </a:p>
          </p:txBody>
        </p:sp>
        <p:sp>
          <p:nvSpPr>
            <p:cNvPr id="67" name="TextBox 66">
              <a:extLst>
                <a:ext uri="{FF2B5EF4-FFF2-40B4-BE49-F238E27FC236}">
                  <a16:creationId xmlns:a16="http://schemas.microsoft.com/office/drawing/2014/main" id="{07988892-8649-873B-4538-E048050CCD8C}"/>
                </a:ext>
              </a:extLst>
            </p:cNvPr>
            <p:cNvSpPr txBox="1"/>
            <p:nvPr/>
          </p:nvSpPr>
          <p:spPr>
            <a:xfrm>
              <a:off x="3899875" y="7627664"/>
              <a:ext cx="721672" cy="307777"/>
            </a:xfrm>
            <a:prstGeom prst="rect">
              <a:avLst/>
            </a:prstGeom>
            <a:noFill/>
          </p:spPr>
          <p:txBody>
            <a:bodyPr wrap="none" rtlCol="0">
              <a:spAutoFit/>
            </a:bodyPr>
            <a:lstStyle/>
            <a:p>
              <a:r>
                <a:rPr lang="en-US" sz="1400" dirty="0"/>
                <a:t>p=0.04</a:t>
              </a:r>
            </a:p>
          </p:txBody>
        </p:sp>
        <p:sp>
          <p:nvSpPr>
            <p:cNvPr id="68" name="TextBox 67">
              <a:extLst>
                <a:ext uri="{FF2B5EF4-FFF2-40B4-BE49-F238E27FC236}">
                  <a16:creationId xmlns:a16="http://schemas.microsoft.com/office/drawing/2014/main" id="{EB69F3CD-AB8A-EAD1-889A-BB91A508B6D8}"/>
                </a:ext>
              </a:extLst>
            </p:cNvPr>
            <p:cNvSpPr txBox="1"/>
            <p:nvPr/>
          </p:nvSpPr>
          <p:spPr>
            <a:xfrm>
              <a:off x="5287501" y="7633805"/>
              <a:ext cx="721672" cy="307777"/>
            </a:xfrm>
            <a:prstGeom prst="rect">
              <a:avLst/>
            </a:prstGeom>
            <a:noFill/>
          </p:spPr>
          <p:txBody>
            <a:bodyPr wrap="none" rtlCol="0">
              <a:spAutoFit/>
            </a:bodyPr>
            <a:lstStyle/>
            <a:p>
              <a:r>
                <a:rPr lang="en-US" sz="1400" dirty="0"/>
                <a:t>p=0.10</a:t>
              </a:r>
            </a:p>
          </p:txBody>
        </p:sp>
        <p:sp>
          <p:nvSpPr>
            <p:cNvPr id="69" name="TextBox 68">
              <a:extLst>
                <a:ext uri="{FF2B5EF4-FFF2-40B4-BE49-F238E27FC236}">
                  <a16:creationId xmlns:a16="http://schemas.microsoft.com/office/drawing/2014/main" id="{22553C6C-8A90-1D0B-5485-BBFEFBE6ED4E}"/>
                </a:ext>
              </a:extLst>
            </p:cNvPr>
            <p:cNvSpPr txBox="1"/>
            <p:nvPr/>
          </p:nvSpPr>
          <p:spPr>
            <a:xfrm>
              <a:off x="2637287" y="9749980"/>
              <a:ext cx="721672" cy="307777"/>
            </a:xfrm>
            <a:prstGeom prst="rect">
              <a:avLst/>
            </a:prstGeom>
            <a:noFill/>
          </p:spPr>
          <p:txBody>
            <a:bodyPr wrap="none" rtlCol="0">
              <a:spAutoFit/>
            </a:bodyPr>
            <a:lstStyle/>
            <a:p>
              <a:r>
                <a:rPr lang="en-US" sz="1400" dirty="0"/>
                <a:t>p=0.17</a:t>
              </a:r>
            </a:p>
          </p:txBody>
        </p:sp>
        <p:sp>
          <p:nvSpPr>
            <p:cNvPr id="70" name="TextBox 69">
              <a:extLst>
                <a:ext uri="{FF2B5EF4-FFF2-40B4-BE49-F238E27FC236}">
                  <a16:creationId xmlns:a16="http://schemas.microsoft.com/office/drawing/2014/main" id="{0267180F-9DC9-B80A-348D-4E204E02B5E3}"/>
                </a:ext>
              </a:extLst>
            </p:cNvPr>
            <p:cNvSpPr txBox="1"/>
            <p:nvPr/>
          </p:nvSpPr>
          <p:spPr>
            <a:xfrm>
              <a:off x="3961773" y="9749979"/>
              <a:ext cx="721672" cy="307777"/>
            </a:xfrm>
            <a:prstGeom prst="rect">
              <a:avLst/>
            </a:prstGeom>
            <a:noFill/>
          </p:spPr>
          <p:txBody>
            <a:bodyPr wrap="none" rtlCol="0">
              <a:spAutoFit/>
            </a:bodyPr>
            <a:lstStyle/>
            <a:p>
              <a:r>
                <a:rPr lang="en-US" sz="1400" dirty="0"/>
                <a:t>p=0.10</a:t>
              </a:r>
            </a:p>
          </p:txBody>
        </p:sp>
        <p:sp>
          <p:nvSpPr>
            <p:cNvPr id="71" name="TextBox 70">
              <a:extLst>
                <a:ext uri="{FF2B5EF4-FFF2-40B4-BE49-F238E27FC236}">
                  <a16:creationId xmlns:a16="http://schemas.microsoft.com/office/drawing/2014/main" id="{42EC66B9-4FD1-E7D7-D70C-81B6B7055C03}"/>
                </a:ext>
              </a:extLst>
            </p:cNvPr>
            <p:cNvSpPr txBox="1"/>
            <p:nvPr/>
          </p:nvSpPr>
          <p:spPr>
            <a:xfrm>
              <a:off x="5349399" y="9756120"/>
              <a:ext cx="721672" cy="307777"/>
            </a:xfrm>
            <a:prstGeom prst="rect">
              <a:avLst/>
            </a:prstGeom>
            <a:noFill/>
          </p:spPr>
          <p:txBody>
            <a:bodyPr wrap="none" rtlCol="0">
              <a:spAutoFit/>
            </a:bodyPr>
            <a:lstStyle/>
            <a:p>
              <a:r>
                <a:rPr lang="en-US" sz="1400" dirty="0"/>
                <a:t>p=0.04</a:t>
              </a:r>
            </a:p>
          </p:txBody>
        </p:sp>
        <p:sp>
          <p:nvSpPr>
            <p:cNvPr id="72" name="TextBox 71">
              <a:extLst>
                <a:ext uri="{FF2B5EF4-FFF2-40B4-BE49-F238E27FC236}">
                  <a16:creationId xmlns:a16="http://schemas.microsoft.com/office/drawing/2014/main" id="{5B684528-5151-EF55-4F95-ED60EBD85E4B}"/>
                </a:ext>
              </a:extLst>
            </p:cNvPr>
            <p:cNvSpPr txBox="1"/>
            <p:nvPr/>
          </p:nvSpPr>
          <p:spPr>
            <a:xfrm>
              <a:off x="2307260" y="11460591"/>
              <a:ext cx="699487" cy="369332"/>
            </a:xfrm>
            <a:prstGeom prst="rect">
              <a:avLst/>
            </a:prstGeom>
            <a:noFill/>
          </p:spPr>
          <p:txBody>
            <a:bodyPr wrap="none" rtlCol="0">
              <a:spAutoFit/>
            </a:bodyPr>
            <a:lstStyle/>
            <a:p>
              <a:r>
                <a:rPr lang="en-US" dirty="0"/>
                <a:t>Entry</a:t>
              </a:r>
            </a:p>
          </p:txBody>
        </p:sp>
        <p:sp>
          <p:nvSpPr>
            <p:cNvPr id="73" name="TextBox 72">
              <a:extLst>
                <a:ext uri="{FF2B5EF4-FFF2-40B4-BE49-F238E27FC236}">
                  <a16:creationId xmlns:a16="http://schemas.microsoft.com/office/drawing/2014/main" id="{66B4F3BE-FF08-3361-B56F-0E223603582E}"/>
                </a:ext>
              </a:extLst>
            </p:cNvPr>
            <p:cNvSpPr txBox="1"/>
            <p:nvPr/>
          </p:nvSpPr>
          <p:spPr>
            <a:xfrm>
              <a:off x="3037232" y="11460591"/>
              <a:ext cx="628698" cy="369332"/>
            </a:xfrm>
            <a:prstGeom prst="rect">
              <a:avLst/>
            </a:prstGeom>
            <a:noFill/>
          </p:spPr>
          <p:txBody>
            <a:bodyPr wrap="none" rtlCol="0">
              <a:spAutoFit/>
            </a:bodyPr>
            <a:lstStyle/>
            <a:p>
              <a:r>
                <a:rPr lang="en-US" dirty="0"/>
                <a:t>12m</a:t>
              </a:r>
            </a:p>
          </p:txBody>
        </p:sp>
        <p:sp>
          <p:nvSpPr>
            <p:cNvPr id="74" name="TextBox 73">
              <a:extLst>
                <a:ext uri="{FF2B5EF4-FFF2-40B4-BE49-F238E27FC236}">
                  <a16:creationId xmlns:a16="http://schemas.microsoft.com/office/drawing/2014/main" id="{9434CC84-9C2D-68FB-8B32-12F2EA1B27BF}"/>
                </a:ext>
              </a:extLst>
            </p:cNvPr>
            <p:cNvSpPr txBox="1"/>
            <p:nvPr/>
          </p:nvSpPr>
          <p:spPr>
            <a:xfrm>
              <a:off x="3686953" y="11460591"/>
              <a:ext cx="699487" cy="369332"/>
            </a:xfrm>
            <a:prstGeom prst="rect">
              <a:avLst/>
            </a:prstGeom>
            <a:noFill/>
          </p:spPr>
          <p:txBody>
            <a:bodyPr wrap="none" rtlCol="0">
              <a:spAutoFit/>
            </a:bodyPr>
            <a:lstStyle/>
            <a:p>
              <a:r>
                <a:rPr lang="en-US" dirty="0"/>
                <a:t>Entry</a:t>
              </a:r>
            </a:p>
          </p:txBody>
        </p:sp>
        <p:sp>
          <p:nvSpPr>
            <p:cNvPr id="75" name="TextBox 74">
              <a:extLst>
                <a:ext uri="{FF2B5EF4-FFF2-40B4-BE49-F238E27FC236}">
                  <a16:creationId xmlns:a16="http://schemas.microsoft.com/office/drawing/2014/main" id="{241CC10C-858C-A68F-F662-3DF07D2A6374}"/>
                </a:ext>
              </a:extLst>
            </p:cNvPr>
            <p:cNvSpPr txBox="1"/>
            <p:nvPr/>
          </p:nvSpPr>
          <p:spPr>
            <a:xfrm>
              <a:off x="4416925" y="11460591"/>
              <a:ext cx="628698" cy="369332"/>
            </a:xfrm>
            <a:prstGeom prst="rect">
              <a:avLst/>
            </a:prstGeom>
            <a:noFill/>
          </p:spPr>
          <p:txBody>
            <a:bodyPr wrap="none" rtlCol="0">
              <a:spAutoFit/>
            </a:bodyPr>
            <a:lstStyle/>
            <a:p>
              <a:r>
                <a:rPr lang="en-US" dirty="0"/>
                <a:t>12m</a:t>
              </a:r>
            </a:p>
          </p:txBody>
        </p:sp>
        <p:sp>
          <p:nvSpPr>
            <p:cNvPr id="76" name="TextBox 75">
              <a:extLst>
                <a:ext uri="{FF2B5EF4-FFF2-40B4-BE49-F238E27FC236}">
                  <a16:creationId xmlns:a16="http://schemas.microsoft.com/office/drawing/2014/main" id="{DD10CB51-DC06-F1D0-952D-0A37DB9832DF}"/>
                </a:ext>
              </a:extLst>
            </p:cNvPr>
            <p:cNvSpPr txBox="1"/>
            <p:nvPr/>
          </p:nvSpPr>
          <p:spPr>
            <a:xfrm>
              <a:off x="5058560" y="11456230"/>
              <a:ext cx="699487" cy="369332"/>
            </a:xfrm>
            <a:prstGeom prst="rect">
              <a:avLst/>
            </a:prstGeom>
            <a:noFill/>
          </p:spPr>
          <p:txBody>
            <a:bodyPr wrap="none" rtlCol="0">
              <a:spAutoFit/>
            </a:bodyPr>
            <a:lstStyle/>
            <a:p>
              <a:r>
                <a:rPr lang="en-US" dirty="0"/>
                <a:t>Entry</a:t>
              </a:r>
            </a:p>
          </p:txBody>
        </p:sp>
        <p:sp>
          <p:nvSpPr>
            <p:cNvPr id="77" name="TextBox 76">
              <a:extLst>
                <a:ext uri="{FF2B5EF4-FFF2-40B4-BE49-F238E27FC236}">
                  <a16:creationId xmlns:a16="http://schemas.microsoft.com/office/drawing/2014/main" id="{D5FBDA29-B546-3D86-0C79-959E2978571E}"/>
                </a:ext>
              </a:extLst>
            </p:cNvPr>
            <p:cNvSpPr txBox="1"/>
            <p:nvPr/>
          </p:nvSpPr>
          <p:spPr>
            <a:xfrm>
              <a:off x="5788532" y="11456230"/>
              <a:ext cx="628698" cy="369332"/>
            </a:xfrm>
            <a:prstGeom prst="rect">
              <a:avLst/>
            </a:prstGeom>
            <a:noFill/>
          </p:spPr>
          <p:txBody>
            <a:bodyPr wrap="none" rtlCol="0">
              <a:spAutoFit/>
            </a:bodyPr>
            <a:lstStyle/>
            <a:p>
              <a:r>
                <a:rPr lang="en-US" dirty="0"/>
                <a:t>12m</a:t>
              </a:r>
            </a:p>
          </p:txBody>
        </p:sp>
        <p:sp>
          <p:nvSpPr>
            <p:cNvPr id="111" name="TextBox 110">
              <a:extLst>
                <a:ext uri="{FF2B5EF4-FFF2-40B4-BE49-F238E27FC236}">
                  <a16:creationId xmlns:a16="http://schemas.microsoft.com/office/drawing/2014/main" id="{7CA7B245-4A40-BC75-8CBD-753A0B412E28}"/>
                </a:ext>
              </a:extLst>
            </p:cNvPr>
            <p:cNvSpPr txBox="1"/>
            <p:nvPr/>
          </p:nvSpPr>
          <p:spPr>
            <a:xfrm>
              <a:off x="3829477" y="8044531"/>
              <a:ext cx="333746" cy="369332"/>
            </a:xfrm>
            <a:prstGeom prst="rect">
              <a:avLst/>
            </a:prstGeom>
            <a:noFill/>
          </p:spPr>
          <p:txBody>
            <a:bodyPr wrap="none" rtlCol="0">
              <a:spAutoFit/>
            </a:bodyPr>
            <a:lstStyle/>
            <a:p>
              <a:r>
                <a:rPr lang="en-US" dirty="0"/>
                <a:t>&amp;</a:t>
              </a:r>
            </a:p>
          </p:txBody>
        </p:sp>
        <p:sp>
          <p:nvSpPr>
            <p:cNvPr id="112" name="TextBox 111">
              <a:extLst>
                <a:ext uri="{FF2B5EF4-FFF2-40B4-BE49-F238E27FC236}">
                  <a16:creationId xmlns:a16="http://schemas.microsoft.com/office/drawing/2014/main" id="{24359957-C406-1DB9-F4E0-454FFE718067}"/>
                </a:ext>
              </a:extLst>
            </p:cNvPr>
            <p:cNvSpPr txBox="1"/>
            <p:nvPr/>
          </p:nvSpPr>
          <p:spPr>
            <a:xfrm>
              <a:off x="5241430" y="8035515"/>
              <a:ext cx="333746" cy="369332"/>
            </a:xfrm>
            <a:prstGeom prst="rect">
              <a:avLst/>
            </a:prstGeom>
            <a:noFill/>
          </p:spPr>
          <p:txBody>
            <a:bodyPr wrap="none" rtlCol="0">
              <a:spAutoFit/>
            </a:bodyPr>
            <a:lstStyle/>
            <a:p>
              <a:r>
                <a:rPr lang="en-US" dirty="0"/>
                <a:t>&amp;</a:t>
              </a:r>
            </a:p>
          </p:txBody>
        </p:sp>
        <p:sp>
          <p:nvSpPr>
            <p:cNvPr id="113" name="TextBox 112">
              <a:extLst>
                <a:ext uri="{FF2B5EF4-FFF2-40B4-BE49-F238E27FC236}">
                  <a16:creationId xmlns:a16="http://schemas.microsoft.com/office/drawing/2014/main" id="{BB59DC71-FC3B-FF71-ADED-D7A7F645EC9E}"/>
                </a:ext>
              </a:extLst>
            </p:cNvPr>
            <p:cNvSpPr txBox="1"/>
            <p:nvPr/>
          </p:nvSpPr>
          <p:spPr>
            <a:xfrm>
              <a:off x="5936008" y="8045858"/>
              <a:ext cx="333746" cy="369332"/>
            </a:xfrm>
            <a:prstGeom prst="rect">
              <a:avLst/>
            </a:prstGeom>
            <a:noFill/>
          </p:spPr>
          <p:txBody>
            <a:bodyPr wrap="none" rtlCol="0">
              <a:spAutoFit/>
            </a:bodyPr>
            <a:lstStyle/>
            <a:p>
              <a:r>
                <a:rPr lang="en-US" dirty="0"/>
                <a:t>&amp;</a:t>
              </a:r>
            </a:p>
          </p:txBody>
        </p:sp>
        <p:sp>
          <p:nvSpPr>
            <p:cNvPr id="114" name="TextBox 113">
              <a:extLst>
                <a:ext uri="{FF2B5EF4-FFF2-40B4-BE49-F238E27FC236}">
                  <a16:creationId xmlns:a16="http://schemas.microsoft.com/office/drawing/2014/main" id="{06C19B8C-D088-8F5B-1160-0BFB9BF18257}"/>
                </a:ext>
              </a:extLst>
            </p:cNvPr>
            <p:cNvSpPr txBox="1"/>
            <p:nvPr/>
          </p:nvSpPr>
          <p:spPr>
            <a:xfrm>
              <a:off x="4542110" y="8043483"/>
              <a:ext cx="333746" cy="369332"/>
            </a:xfrm>
            <a:prstGeom prst="rect">
              <a:avLst/>
            </a:prstGeom>
            <a:noFill/>
          </p:spPr>
          <p:txBody>
            <a:bodyPr wrap="none" rtlCol="0">
              <a:spAutoFit/>
            </a:bodyPr>
            <a:lstStyle/>
            <a:p>
              <a:r>
                <a:rPr lang="en-US" dirty="0"/>
                <a:t>&amp;</a:t>
              </a:r>
            </a:p>
          </p:txBody>
        </p:sp>
      </p:grpSp>
      <p:sp>
        <p:nvSpPr>
          <p:cNvPr id="115" name="TextBox 114">
            <a:extLst>
              <a:ext uri="{FF2B5EF4-FFF2-40B4-BE49-F238E27FC236}">
                <a16:creationId xmlns:a16="http://schemas.microsoft.com/office/drawing/2014/main" id="{286FA85D-E73F-D1F1-45B6-2DB571B6C180}"/>
              </a:ext>
            </a:extLst>
          </p:cNvPr>
          <p:cNvSpPr txBox="1"/>
          <p:nvPr/>
        </p:nvSpPr>
        <p:spPr>
          <a:xfrm>
            <a:off x="3767452" y="13028740"/>
            <a:ext cx="308098" cy="369332"/>
          </a:xfrm>
          <a:prstGeom prst="rect">
            <a:avLst/>
          </a:prstGeom>
          <a:noFill/>
        </p:spPr>
        <p:txBody>
          <a:bodyPr wrap="none" rtlCol="0">
            <a:spAutoFit/>
          </a:bodyPr>
          <a:lstStyle/>
          <a:p>
            <a:r>
              <a:rPr lang="en-US" dirty="0"/>
              <a:t>#</a:t>
            </a:r>
          </a:p>
        </p:txBody>
      </p:sp>
      <p:sp>
        <p:nvSpPr>
          <p:cNvPr id="116" name="TextBox 115">
            <a:extLst>
              <a:ext uri="{FF2B5EF4-FFF2-40B4-BE49-F238E27FC236}">
                <a16:creationId xmlns:a16="http://schemas.microsoft.com/office/drawing/2014/main" id="{E907A60F-246E-088A-7067-B4E37234E401}"/>
              </a:ext>
            </a:extLst>
          </p:cNvPr>
          <p:cNvSpPr txBox="1"/>
          <p:nvPr/>
        </p:nvSpPr>
        <p:spPr>
          <a:xfrm>
            <a:off x="4479414" y="13028740"/>
            <a:ext cx="333746" cy="369332"/>
          </a:xfrm>
          <a:prstGeom prst="rect">
            <a:avLst/>
          </a:prstGeom>
          <a:noFill/>
        </p:spPr>
        <p:txBody>
          <a:bodyPr wrap="none" rtlCol="0">
            <a:spAutoFit/>
          </a:bodyPr>
          <a:lstStyle/>
          <a:p>
            <a:r>
              <a:rPr lang="en-US" dirty="0"/>
              <a:t>&amp;</a:t>
            </a:r>
          </a:p>
        </p:txBody>
      </p:sp>
    </p:spTree>
    <p:extLst>
      <p:ext uri="{BB962C8B-B14F-4D97-AF65-F5344CB8AC3E}">
        <p14:creationId xmlns:p14="http://schemas.microsoft.com/office/powerpoint/2010/main" val="100049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D4BFE51-0D23-24D4-F66F-8B3F74801706}"/>
              </a:ext>
            </a:extLst>
          </p:cNvPr>
          <p:cNvSpPr txBox="1"/>
          <p:nvPr/>
        </p:nvSpPr>
        <p:spPr>
          <a:xfrm>
            <a:off x="2051707" y="8578275"/>
            <a:ext cx="9369937" cy="1077218"/>
          </a:xfrm>
          <a:prstGeom prst="rect">
            <a:avLst/>
          </a:prstGeom>
          <a:noFill/>
        </p:spPr>
        <p:txBody>
          <a:bodyPr wrap="none" rtlCol="0">
            <a:spAutoFit/>
          </a:bodyPr>
          <a:lstStyle/>
          <a:p>
            <a:pPr marL="514350" indent="-514350">
              <a:buFont typeface="+mj-lt"/>
              <a:buAutoNum type="arabicPeriod"/>
            </a:pPr>
            <a:r>
              <a:rPr lang="en-US" sz="3200" dirty="0">
                <a:highlight>
                  <a:srgbClr val="00FF00"/>
                </a:highlight>
              </a:rPr>
              <a:t>Remove CEM and show unscaled graphs for each</a:t>
            </a:r>
          </a:p>
          <a:p>
            <a:pPr marL="514350" indent="-514350">
              <a:buFont typeface="+mj-lt"/>
              <a:buAutoNum type="arabicPeriod"/>
            </a:pPr>
            <a:r>
              <a:rPr lang="en-US" sz="3200" dirty="0">
                <a:highlight>
                  <a:srgbClr val="00FF00"/>
                </a:highlight>
              </a:rPr>
              <a:t>Show how response to IL-15 correlates with VL</a:t>
            </a:r>
          </a:p>
        </p:txBody>
      </p:sp>
      <p:pic>
        <p:nvPicPr>
          <p:cNvPr id="2050" name="Picture 2">
            <a:extLst>
              <a:ext uri="{FF2B5EF4-FFF2-40B4-BE49-F238E27FC236}">
                <a16:creationId xmlns:a16="http://schemas.microsoft.com/office/drawing/2014/main" id="{0D6E603B-DBF1-F5ED-8909-42C38B6E5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450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417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A6AD29-61D9-B1EC-218E-B3EB9242514A}"/>
              </a:ext>
            </a:extLst>
          </p:cNvPr>
          <p:cNvPicPr>
            <a:picLocks noChangeAspect="1"/>
          </p:cNvPicPr>
          <p:nvPr/>
        </p:nvPicPr>
        <p:blipFill>
          <a:blip r:embed="rId3"/>
          <a:stretch>
            <a:fillRect/>
          </a:stretch>
        </p:blipFill>
        <p:spPr>
          <a:xfrm>
            <a:off x="9512814" y="10693703"/>
            <a:ext cx="7046976" cy="4145280"/>
          </a:xfrm>
          <a:prstGeom prst="rect">
            <a:avLst/>
          </a:prstGeom>
          <a:ln w="28575">
            <a:noFill/>
          </a:ln>
        </p:spPr>
      </p:pic>
      <p:pic>
        <p:nvPicPr>
          <p:cNvPr id="8" name="Picture 7">
            <a:extLst>
              <a:ext uri="{FF2B5EF4-FFF2-40B4-BE49-F238E27FC236}">
                <a16:creationId xmlns:a16="http://schemas.microsoft.com/office/drawing/2014/main" id="{1575C8D7-AAD0-A910-18D3-B140E63BE3E7}"/>
              </a:ext>
            </a:extLst>
          </p:cNvPr>
          <p:cNvPicPr>
            <a:picLocks noChangeAspect="1"/>
          </p:cNvPicPr>
          <p:nvPr/>
        </p:nvPicPr>
        <p:blipFill>
          <a:blip r:embed="rId4"/>
          <a:stretch>
            <a:fillRect/>
          </a:stretch>
        </p:blipFill>
        <p:spPr>
          <a:xfrm>
            <a:off x="1353741" y="1312565"/>
            <a:ext cx="7046976" cy="4145280"/>
          </a:xfrm>
          <a:prstGeom prst="rect">
            <a:avLst/>
          </a:prstGeom>
          <a:ln w="28575">
            <a:noFill/>
          </a:ln>
        </p:spPr>
      </p:pic>
      <p:pic>
        <p:nvPicPr>
          <p:cNvPr id="9" name="Picture 8">
            <a:extLst>
              <a:ext uri="{FF2B5EF4-FFF2-40B4-BE49-F238E27FC236}">
                <a16:creationId xmlns:a16="http://schemas.microsoft.com/office/drawing/2014/main" id="{3555CD5F-1B2E-61D3-97ED-9B5587B3004E}"/>
              </a:ext>
            </a:extLst>
          </p:cNvPr>
          <p:cNvPicPr>
            <a:picLocks noChangeAspect="1"/>
          </p:cNvPicPr>
          <p:nvPr/>
        </p:nvPicPr>
        <p:blipFill>
          <a:blip r:embed="rId5"/>
          <a:stretch>
            <a:fillRect/>
          </a:stretch>
        </p:blipFill>
        <p:spPr>
          <a:xfrm>
            <a:off x="9512814" y="1312565"/>
            <a:ext cx="7046976" cy="4145280"/>
          </a:xfrm>
          <a:prstGeom prst="rect">
            <a:avLst/>
          </a:prstGeom>
          <a:ln w="28575">
            <a:noFill/>
          </a:ln>
        </p:spPr>
      </p:pic>
      <p:pic>
        <p:nvPicPr>
          <p:cNvPr id="11" name="Picture 10" descr="A screenshot of a graph&#10;&#10;Description automatically generated">
            <a:extLst>
              <a:ext uri="{FF2B5EF4-FFF2-40B4-BE49-F238E27FC236}">
                <a16:creationId xmlns:a16="http://schemas.microsoft.com/office/drawing/2014/main" id="{6E56444F-A86A-2317-AABD-9BA758E9F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0530" y="5937051"/>
            <a:ext cx="7046976" cy="4145280"/>
          </a:xfrm>
          <a:prstGeom prst="rect">
            <a:avLst/>
          </a:prstGeom>
          <a:ln w="28575">
            <a:noFill/>
          </a:ln>
        </p:spPr>
      </p:pic>
      <p:pic>
        <p:nvPicPr>
          <p:cNvPr id="13" name="Picture 12" descr="A graph of a graph with a number of squares&#10;&#10;Description automatically generated with medium confidence">
            <a:extLst>
              <a:ext uri="{FF2B5EF4-FFF2-40B4-BE49-F238E27FC236}">
                <a16:creationId xmlns:a16="http://schemas.microsoft.com/office/drawing/2014/main" id="{2A2A0F26-7593-A5A5-C578-F1450D82FD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2814" y="5936052"/>
            <a:ext cx="7046976" cy="4145280"/>
          </a:xfrm>
          <a:prstGeom prst="rect">
            <a:avLst/>
          </a:prstGeom>
          <a:ln w="28575">
            <a:noFill/>
          </a:ln>
        </p:spPr>
      </p:pic>
      <p:pic>
        <p:nvPicPr>
          <p:cNvPr id="18" name="Picture 17">
            <a:extLst>
              <a:ext uri="{FF2B5EF4-FFF2-40B4-BE49-F238E27FC236}">
                <a16:creationId xmlns:a16="http://schemas.microsoft.com/office/drawing/2014/main" id="{FD110E5E-0D65-4A1B-9EC8-04711F2017D6}"/>
              </a:ext>
            </a:extLst>
          </p:cNvPr>
          <p:cNvPicPr>
            <a:picLocks noChangeAspect="1"/>
          </p:cNvPicPr>
          <p:nvPr/>
        </p:nvPicPr>
        <p:blipFill>
          <a:blip r:embed="rId8"/>
          <a:stretch>
            <a:fillRect/>
          </a:stretch>
        </p:blipFill>
        <p:spPr>
          <a:xfrm>
            <a:off x="1340530" y="10693703"/>
            <a:ext cx="7046976" cy="4145280"/>
          </a:xfrm>
          <a:prstGeom prst="rect">
            <a:avLst/>
          </a:prstGeom>
          <a:ln w="28575">
            <a:noFill/>
          </a:ln>
        </p:spPr>
      </p:pic>
      <p:sp>
        <p:nvSpPr>
          <p:cNvPr id="4" name="TextBox 3">
            <a:extLst>
              <a:ext uri="{FF2B5EF4-FFF2-40B4-BE49-F238E27FC236}">
                <a16:creationId xmlns:a16="http://schemas.microsoft.com/office/drawing/2014/main" id="{F286754E-23CB-E774-0D46-2D9E50047F9E}"/>
              </a:ext>
            </a:extLst>
          </p:cNvPr>
          <p:cNvSpPr txBox="1"/>
          <p:nvPr/>
        </p:nvSpPr>
        <p:spPr>
          <a:xfrm>
            <a:off x="543517" y="969370"/>
            <a:ext cx="726481" cy="913007"/>
          </a:xfrm>
          <a:prstGeom prst="rect">
            <a:avLst/>
          </a:prstGeom>
          <a:noFill/>
        </p:spPr>
        <p:txBody>
          <a:bodyPr wrap="none" rtlCol="0">
            <a:spAutoFit/>
          </a:bodyPr>
          <a:lstStyle/>
          <a:p>
            <a:r>
              <a:rPr lang="en-US" sz="5333"/>
              <a:t>A </a:t>
            </a:r>
          </a:p>
        </p:txBody>
      </p:sp>
      <p:sp>
        <p:nvSpPr>
          <p:cNvPr id="16" name="TextBox 15">
            <a:extLst>
              <a:ext uri="{FF2B5EF4-FFF2-40B4-BE49-F238E27FC236}">
                <a16:creationId xmlns:a16="http://schemas.microsoft.com/office/drawing/2014/main" id="{EEE68C16-C49A-9B5A-FB0B-8CEB26064EFD}"/>
              </a:ext>
            </a:extLst>
          </p:cNvPr>
          <p:cNvSpPr txBox="1"/>
          <p:nvPr/>
        </p:nvSpPr>
        <p:spPr>
          <a:xfrm>
            <a:off x="8704579" y="969370"/>
            <a:ext cx="737702" cy="913007"/>
          </a:xfrm>
          <a:prstGeom prst="rect">
            <a:avLst/>
          </a:prstGeom>
          <a:noFill/>
        </p:spPr>
        <p:txBody>
          <a:bodyPr wrap="none" rtlCol="0">
            <a:spAutoFit/>
          </a:bodyPr>
          <a:lstStyle/>
          <a:p>
            <a:r>
              <a:rPr lang="en-US" sz="5333"/>
              <a:t>B </a:t>
            </a:r>
          </a:p>
        </p:txBody>
      </p:sp>
      <p:sp>
        <p:nvSpPr>
          <p:cNvPr id="17" name="TextBox 16">
            <a:extLst>
              <a:ext uri="{FF2B5EF4-FFF2-40B4-BE49-F238E27FC236}">
                <a16:creationId xmlns:a16="http://schemas.microsoft.com/office/drawing/2014/main" id="{049D5805-3F53-A2C5-6B57-9D98BFAFEC31}"/>
              </a:ext>
            </a:extLst>
          </p:cNvPr>
          <p:cNvSpPr txBox="1"/>
          <p:nvPr/>
        </p:nvSpPr>
        <p:spPr>
          <a:xfrm>
            <a:off x="543517" y="5629690"/>
            <a:ext cx="797013" cy="913007"/>
          </a:xfrm>
          <a:prstGeom prst="rect">
            <a:avLst/>
          </a:prstGeom>
          <a:noFill/>
        </p:spPr>
        <p:txBody>
          <a:bodyPr wrap="none" rtlCol="0">
            <a:spAutoFit/>
          </a:bodyPr>
          <a:lstStyle/>
          <a:p>
            <a:r>
              <a:rPr lang="en-US" sz="5333"/>
              <a:t>C </a:t>
            </a:r>
          </a:p>
        </p:txBody>
      </p:sp>
      <p:sp>
        <p:nvSpPr>
          <p:cNvPr id="19" name="TextBox 18">
            <a:extLst>
              <a:ext uri="{FF2B5EF4-FFF2-40B4-BE49-F238E27FC236}">
                <a16:creationId xmlns:a16="http://schemas.microsoft.com/office/drawing/2014/main" id="{584BC40A-9F1C-2DD2-F550-4FA4775CD4AE}"/>
              </a:ext>
            </a:extLst>
          </p:cNvPr>
          <p:cNvSpPr txBox="1"/>
          <p:nvPr/>
        </p:nvSpPr>
        <p:spPr>
          <a:xfrm>
            <a:off x="8704579" y="5629689"/>
            <a:ext cx="793807" cy="913007"/>
          </a:xfrm>
          <a:prstGeom prst="rect">
            <a:avLst/>
          </a:prstGeom>
          <a:noFill/>
        </p:spPr>
        <p:txBody>
          <a:bodyPr wrap="none" rtlCol="0">
            <a:spAutoFit/>
          </a:bodyPr>
          <a:lstStyle/>
          <a:p>
            <a:r>
              <a:rPr lang="en-US" sz="5333"/>
              <a:t>D </a:t>
            </a:r>
          </a:p>
        </p:txBody>
      </p:sp>
      <p:sp>
        <p:nvSpPr>
          <p:cNvPr id="20" name="TextBox 19">
            <a:extLst>
              <a:ext uri="{FF2B5EF4-FFF2-40B4-BE49-F238E27FC236}">
                <a16:creationId xmlns:a16="http://schemas.microsoft.com/office/drawing/2014/main" id="{A6D11E56-842F-FC8A-224B-1AF6C24589CE}"/>
              </a:ext>
            </a:extLst>
          </p:cNvPr>
          <p:cNvSpPr txBox="1"/>
          <p:nvPr/>
        </p:nvSpPr>
        <p:spPr>
          <a:xfrm>
            <a:off x="538464" y="10507085"/>
            <a:ext cx="704039" cy="913007"/>
          </a:xfrm>
          <a:prstGeom prst="rect">
            <a:avLst/>
          </a:prstGeom>
          <a:noFill/>
        </p:spPr>
        <p:txBody>
          <a:bodyPr wrap="none" rtlCol="0">
            <a:spAutoFit/>
          </a:bodyPr>
          <a:lstStyle/>
          <a:p>
            <a:r>
              <a:rPr lang="en-US" sz="5333"/>
              <a:t>E </a:t>
            </a:r>
          </a:p>
        </p:txBody>
      </p:sp>
      <p:sp>
        <p:nvSpPr>
          <p:cNvPr id="21" name="TextBox 20">
            <a:extLst>
              <a:ext uri="{FF2B5EF4-FFF2-40B4-BE49-F238E27FC236}">
                <a16:creationId xmlns:a16="http://schemas.microsoft.com/office/drawing/2014/main" id="{01B83FEC-D3F3-F740-5DD4-834ABD0796C2}"/>
              </a:ext>
            </a:extLst>
          </p:cNvPr>
          <p:cNvSpPr txBox="1"/>
          <p:nvPr/>
        </p:nvSpPr>
        <p:spPr>
          <a:xfrm>
            <a:off x="8704579" y="10507085"/>
            <a:ext cx="683200" cy="913007"/>
          </a:xfrm>
          <a:prstGeom prst="rect">
            <a:avLst/>
          </a:prstGeom>
          <a:noFill/>
        </p:spPr>
        <p:txBody>
          <a:bodyPr wrap="none" rtlCol="0">
            <a:spAutoFit/>
          </a:bodyPr>
          <a:lstStyle/>
          <a:p>
            <a:r>
              <a:rPr lang="en-US" sz="5333"/>
              <a:t>F </a:t>
            </a:r>
          </a:p>
        </p:txBody>
      </p:sp>
    </p:spTree>
    <p:extLst>
      <p:ext uri="{BB962C8B-B14F-4D97-AF65-F5344CB8AC3E}">
        <p14:creationId xmlns:p14="http://schemas.microsoft.com/office/powerpoint/2010/main" val="382694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a red line and a blue dot&#10;&#10;Description automatically generated">
            <a:extLst>
              <a:ext uri="{FF2B5EF4-FFF2-40B4-BE49-F238E27FC236}">
                <a16:creationId xmlns:a16="http://schemas.microsoft.com/office/drawing/2014/main" id="{359CE64C-424B-5C77-F7F9-D76F8BBAB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224" y="6823062"/>
            <a:ext cx="7315200" cy="4180114"/>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BC298A7C-D73D-7EE2-5F7B-4F6DA6F32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498" y="7029061"/>
            <a:ext cx="7315202" cy="4180115"/>
          </a:xfrm>
          <a:prstGeom prst="rect">
            <a:avLst/>
          </a:prstGeom>
        </p:spPr>
      </p:pic>
      <p:sp>
        <p:nvSpPr>
          <p:cNvPr id="6" name="TextBox 5">
            <a:extLst>
              <a:ext uri="{FF2B5EF4-FFF2-40B4-BE49-F238E27FC236}">
                <a16:creationId xmlns:a16="http://schemas.microsoft.com/office/drawing/2014/main" id="{1B19452D-B724-7636-AB19-2F968F86BD52}"/>
              </a:ext>
            </a:extLst>
          </p:cNvPr>
          <p:cNvSpPr txBox="1"/>
          <p:nvPr/>
        </p:nvSpPr>
        <p:spPr>
          <a:xfrm>
            <a:off x="8907263" y="2372131"/>
            <a:ext cx="737702" cy="913007"/>
          </a:xfrm>
          <a:prstGeom prst="rect">
            <a:avLst/>
          </a:prstGeom>
          <a:noFill/>
        </p:spPr>
        <p:txBody>
          <a:bodyPr wrap="none" rtlCol="0">
            <a:spAutoFit/>
          </a:bodyPr>
          <a:lstStyle/>
          <a:p>
            <a:r>
              <a:rPr lang="en-US" sz="5333" dirty="0"/>
              <a:t>B </a:t>
            </a:r>
          </a:p>
        </p:txBody>
      </p:sp>
      <p:sp>
        <p:nvSpPr>
          <p:cNvPr id="7" name="TextBox 6">
            <a:extLst>
              <a:ext uri="{FF2B5EF4-FFF2-40B4-BE49-F238E27FC236}">
                <a16:creationId xmlns:a16="http://schemas.microsoft.com/office/drawing/2014/main" id="{13CDB091-B686-1C00-F29A-6DF6DD5D94A7}"/>
              </a:ext>
            </a:extLst>
          </p:cNvPr>
          <p:cNvSpPr txBox="1"/>
          <p:nvPr/>
        </p:nvSpPr>
        <p:spPr>
          <a:xfrm>
            <a:off x="8895378" y="6367269"/>
            <a:ext cx="793807" cy="913007"/>
          </a:xfrm>
          <a:prstGeom prst="rect">
            <a:avLst/>
          </a:prstGeom>
          <a:noFill/>
        </p:spPr>
        <p:txBody>
          <a:bodyPr wrap="none" rtlCol="0">
            <a:spAutoFit/>
          </a:bodyPr>
          <a:lstStyle/>
          <a:p>
            <a:r>
              <a:rPr lang="en-US" sz="5333" dirty="0"/>
              <a:t>D </a:t>
            </a:r>
          </a:p>
        </p:txBody>
      </p:sp>
      <p:pic>
        <p:nvPicPr>
          <p:cNvPr id="8" name="Picture 7" descr="A graph with a red line and a blue dot&#10;&#10;Description automatically generated">
            <a:extLst>
              <a:ext uri="{FF2B5EF4-FFF2-40B4-BE49-F238E27FC236}">
                <a16:creationId xmlns:a16="http://schemas.microsoft.com/office/drawing/2014/main" id="{E1A52C86-D60B-E484-0059-DC2FC154A9A2}"/>
              </a:ext>
            </a:extLst>
          </p:cNvPr>
          <p:cNvPicPr>
            <a:picLocks noChangeAspect="1"/>
          </p:cNvPicPr>
          <p:nvPr/>
        </p:nvPicPr>
        <p:blipFill>
          <a:blip r:embed="rId5"/>
          <a:stretch>
            <a:fillRect/>
          </a:stretch>
        </p:blipFill>
        <p:spPr>
          <a:xfrm>
            <a:off x="1207226" y="2610539"/>
            <a:ext cx="7312914" cy="4178808"/>
          </a:xfrm>
          <a:prstGeom prst="rect">
            <a:avLst/>
          </a:prstGeom>
        </p:spPr>
      </p:pic>
      <p:pic>
        <p:nvPicPr>
          <p:cNvPr id="9" name="Picture 8" descr="A graph with red and blue lines&#10;&#10;Description automatically generated">
            <a:extLst>
              <a:ext uri="{FF2B5EF4-FFF2-40B4-BE49-F238E27FC236}">
                <a16:creationId xmlns:a16="http://schemas.microsoft.com/office/drawing/2014/main" id="{B8106ED5-91AB-AEDA-B9B5-869100DE8580}"/>
              </a:ext>
            </a:extLst>
          </p:cNvPr>
          <p:cNvPicPr>
            <a:picLocks noChangeAspect="1"/>
          </p:cNvPicPr>
          <p:nvPr/>
        </p:nvPicPr>
        <p:blipFill>
          <a:blip r:embed="rId6"/>
          <a:stretch>
            <a:fillRect/>
          </a:stretch>
        </p:blipFill>
        <p:spPr>
          <a:xfrm>
            <a:off x="9715498" y="2419754"/>
            <a:ext cx="7312916" cy="4178808"/>
          </a:xfrm>
          <a:prstGeom prst="rect">
            <a:avLst/>
          </a:prstGeom>
        </p:spPr>
      </p:pic>
      <p:sp>
        <p:nvSpPr>
          <p:cNvPr id="10" name="TextBox 9">
            <a:extLst>
              <a:ext uri="{FF2B5EF4-FFF2-40B4-BE49-F238E27FC236}">
                <a16:creationId xmlns:a16="http://schemas.microsoft.com/office/drawing/2014/main" id="{0AC4248A-093D-805D-2369-FEEA4BD94269}"/>
              </a:ext>
            </a:extLst>
          </p:cNvPr>
          <p:cNvSpPr txBox="1"/>
          <p:nvPr/>
        </p:nvSpPr>
        <p:spPr>
          <a:xfrm>
            <a:off x="803107" y="2468462"/>
            <a:ext cx="726481" cy="913007"/>
          </a:xfrm>
          <a:prstGeom prst="rect">
            <a:avLst/>
          </a:prstGeom>
          <a:noFill/>
        </p:spPr>
        <p:txBody>
          <a:bodyPr wrap="none" rtlCol="0">
            <a:spAutoFit/>
          </a:bodyPr>
          <a:lstStyle/>
          <a:p>
            <a:r>
              <a:rPr lang="en-US" sz="5333" dirty="0"/>
              <a:t>A </a:t>
            </a:r>
          </a:p>
        </p:txBody>
      </p:sp>
      <p:sp>
        <p:nvSpPr>
          <p:cNvPr id="11" name="TextBox 10">
            <a:extLst>
              <a:ext uri="{FF2B5EF4-FFF2-40B4-BE49-F238E27FC236}">
                <a16:creationId xmlns:a16="http://schemas.microsoft.com/office/drawing/2014/main" id="{83FEF126-0C89-8E9A-50BC-D2E94D8CE915}"/>
              </a:ext>
            </a:extLst>
          </p:cNvPr>
          <p:cNvSpPr txBox="1"/>
          <p:nvPr/>
        </p:nvSpPr>
        <p:spPr>
          <a:xfrm>
            <a:off x="937255" y="6366559"/>
            <a:ext cx="797013" cy="913007"/>
          </a:xfrm>
          <a:prstGeom prst="rect">
            <a:avLst/>
          </a:prstGeom>
          <a:noFill/>
        </p:spPr>
        <p:txBody>
          <a:bodyPr wrap="none" rtlCol="0">
            <a:spAutoFit/>
          </a:bodyPr>
          <a:lstStyle/>
          <a:p>
            <a:r>
              <a:rPr lang="en-US" sz="5333" dirty="0"/>
              <a:t>C </a:t>
            </a:r>
          </a:p>
        </p:txBody>
      </p:sp>
    </p:spTree>
    <p:extLst>
      <p:ext uri="{BB962C8B-B14F-4D97-AF65-F5344CB8AC3E}">
        <p14:creationId xmlns:p14="http://schemas.microsoft.com/office/powerpoint/2010/main" val="123536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hart of different colored squares&#10;&#10;Description automatically generated">
            <a:extLst>
              <a:ext uri="{FF2B5EF4-FFF2-40B4-BE49-F238E27FC236}">
                <a16:creationId xmlns:a16="http://schemas.microsoft.com/office/drawing/2014/main" id="{8DCD73F3-84B9-3757-BADA-1850D9F24945}"/>
              </a:ext>
            </a:extLst>
          </p:cNvPr>
          <p:cNvPicPr>
            <a:picLocks noChangeAspect="1"/>
          </p:cNvPicPr>
          <p:nvPr/>
        </p:nvPicPr>
        <p:blipFill>
          <a:blip r:embed="rId3">
            <a:extLst>
              <a:ext uri="{28A0092B-C50C-407E-A947-70E740481C1C}">
                <a14:useLocalDpi xmlns:a14="http://schemas.microsoft.com/office/drawing/2010/main" val="0"/>
              </a:ext>
            </a:extLst>
          </a:blip>
          <a:srcRect t="3530"/>
          <a:stretch/>
        </p:blipFill>
        <p:spPr>
          <a:xfrm>
            <a:off x="9672814" y="1127784"/>
            <a:ext cx="5014028" cy="8688194"/>
          </a:xfrm>
          <a:prstGeom prst="rect">
            <a:avLst/>
          </a:prstGeom>
        </p:spPr>
      </p:pic>
      <p:pic>
        <p:nvPicPr>
          <p:cNvPr id="9" name="Picture 8" descr="A map of a bird&#10;&#10;Description automatically generated">
            <a:extLst>
              <a:ext uri="{FF2B5EF4-FFF2-40B4-BE49-F238E27FC236}">
                <a16:creationId xmlns:a16="http://schemas.microsoft.com/office/drawing/2014/main" id="{8C0F0491-7A6F-A446-14DC-8DC7DDE4E64C}"/>
              </a:ext>
            </a:extLst>
          </p:cNvPr>
          <p:cNvPicPr>
            <a:picLocks noChangeAspect="1"/>
          </p:cNvPicPr>
          <p:nvPr/>
        </p:nvPicPr>
        <p:blipFill>
          <a:blip r:embed="rId4">
            <a:extLst>
              <a:ext uri="{28A0092B-C50C-407E-A947-70E740481C1C}">
                <a14:useLocalDpi xmlns:a14="http://schemas.microsoft.com/office/drawing/2010/main" val="0"/>
              </a:ext>
            </a:extLst>
          </a:blip>
          <a:srcRect l="19257" t="6123" r="17687"/>
          <a:stretch/>
        </p:blipFill>
        <p:spPr>
          <a:xfrm>
            <a:off x="355676" y="1422074"/>
            <a:ext cx="8574961" cy="6874218"/>
          </a:xfrm>
          <a:prstGeom prst="rect">
            <a:avLst/>
          </a:prstGeom>
        </p:spPr>
      </p:pic>
      <p:sp>
        <p:nvSpPr>
          <p:cNvPr id="3" name="TextBox 2">
            <a:extLst>
              <a:ext uri="{FF2B5EF4-FFF2-40B4-BE49-F238E27FC236}">
                <a16:creationId xmlns:a16="http://schemas.microsoft.com/office/drawing/2014/main" id="{1E58B63F-DB2F-20CF-7E01-8B82AA124BA7}"/>
              </a:ext>
            </a:extLst>
          </p:cNvPr>
          <p:cNvSpPr txBox="1"/>
          <p:nvPr/>
        </p:nvSpPr>
        <p:spPr>
          <a:xfrm>
            <a:off x="533925" y="214777"/>
            <a:ext cx="726481" cy="913007"/>
          </a:xfrm>
          <a:prstGeom prst="rect">
            <a:avLst/>
          </a:prstGeom>
          <a:noFill/>
        </p:spPr>
        <p:txBody>
          <a:bodyPr wrap="none" rtlCol="0">
            <a:spAutoFit/>
          </a:bodyPr>
          <a:lstStyle/>
          <a:p>
            <a:r>
              <a:rPr lang="en-US" sz="5333"/>
              <a:t>A </a:t>
            </a:r>
          </a:p>
        </p:txBody>
      </p:sp>
      <p:sp>
        <p:nvSpPr>
          <p:cNvPr id="4" name="TextBox 3">
            <a:extLst>
              <a:ext uri="{FF2B5EF4-FFF2-40B4-BE49-F238E27FC236}">
                <a16:creationId xmlns:a16="http://schemas.microsoft.com/office/drawing/2014/main" id="{A8B5CC04-4406-CAB9-DDC3-DB387574C12D}"/>
              </a:ext>
            </a:extLst>
          </p:cNvPr>
          <p:cNvSpPr txBox="1"/>
          <p:nvPr/>
        </p:nvSpPr>
        <p:spPr>
          <a:xfrm>
            <a:off x="8492022" y="214777"/>
            <a:ext cx="737702" cy="913007"/>
          </a:xfrm>
          <a:prstGeom prst="rect">
            <a:avLst/>
          </a:prstGeom>
          <a:noFill/>
        </p:spPr>
        <p:txBody>
          <a:bodyPr wrap="none" rtlCol="0">
            <a:spAutoFit/>
          </a:bodyPr>
          <a:lstStyle/>
          <a:p>
            <a:r>
              <a:rPr lang="en-US" sz="5333" dirty="0"/>
              <a:t>B </a:t>
            </a:r>
          </a:p>
        </p:txBody>
      </p:sp>
      <p:pic>
        <p:nvPicPr>
          <p:cNvPr id="10" name="Content Placeholder 7" descr="A chart with multiple colored squares&#10;&#10;Description automatically generated with medium confidence">
            <a:extLst>
              <a:ext uri="{FF2B5EF4-FFF2-40B4-BE49-F238E27FC236}">
                <a16:creationId xmlns:a16="http://schemas.microsoft.com/office/drawing/2014/main" id="{37A1EA67-D321-BF48-0C74-69922AC847E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32431" y="9277167"/>
            <a:ext cx="7998206" cy="10283408"/>
          </a:xfrm>
        </p:spPr>
      </p:pic>
      <p:pic>
        <p:nvPicPr>
          <p:cNvPr id="11" name="Picture 10" descr="A diagram of a triangle&#10;&#10;Description automatically generated">
            <a:extLst>
              <a:ext uri="{FF2B5EF4-FFF2-40B4-BE49-F238E27FC236}">
                <a16:creationId xmlns:a16="http://schemas.microsoft.com/office/drawing/2014/main" id="{5313755F-38E7-F86A-C1DE-492050A147CD}"/>
              </a:ext>
            </a:extLst>
          </p:cNvPr>
          <p:cNvPicPr>
            <a:picLocks noChangeAspect="1"/>
          </p:cNvPicPr>
          <p:nvPr/>
        </p:nvPicPr>
        <p:blipFill rotWithShape="1">
          <a:blip r:embed="rId6">
            <a:extLst>
              <a:ext uri="{28A0092B-C50C-407E-A947-70E740481C1C}">
                <a14:useLocalDpi xmlns:a14="http://schemas.microsoft.com/office/drawing/2010/main" val="0"/>
              </a:ext>
            </a:extLst>
          </a:blip>
          <a:srcRect l="19285" r="23539"/>
          <a:stretch/>
        </p:blipFill>
        <p:spPr>
          <a:xfrm>
            <a:off x="8404250" y="9986364"/>
            <a:ext cx="9349825" cy="9811740"/>
          </a:xfrm>
          <a:prstGeom prst="rect">
            <a:avLst/>
          </a:prstGeom>
        </p:spPr>
      </p:pic>
      <p:sp>
        <p:nvSpPr>
          <p:cNvPr id="13" name="TextBox 12">
            <a:extLst>
              <a:ext uri="{FF2B5EF4-FFF2-40B4-BE49-F238E27FC236}">
                <a16:creationId xmlns:a16="http://schemas.microsoft.com/office/drawing/2014/main" id="{9BB0F988-D12D-B80A-75AB-AC9990DCF8B8}"/>
              </a:ext>
            </a:extLst>
          </p:cNvPr>
          <p:cNvSpPr txBox="1"/>
          <p:nvPr/>
        </p:nvSpPr>
        <p:spPr>
          <a:xfrm>
            <a:off x="8435917" y="9815978"/>
            <a:ext cx="793807" cy="913007"/>
          </a:xfrm>
          <a:prstGeom prst="rect">
            <a:avLst/>
          </a:prstGeom>
          <a:noFill/>
        </p:spPr>
        <p:txBody>
          <a:bodyPr wrap="none" rtlCol="0">
            <a:spAutoFit/>
          </a:bodyPr>
          <a:lstStyle/>
          <a:p>
            <a:r>
              <a:rPr lang="en-US" sz="5333" dirty="0"/>
              <a:t>D </a:t>
            </a:r>
          </a:p>
        </p:txBody>
      </p:sp>
      <p:sp>
        <p:nvSpPr>
          <p:cNvPr id="14" name="TextBox 13">
            <a:extLst>
              <a:ext uri="{FF2B5EF4-FFF2-40B4-BE49-F238E27FC236}">
                <a16:creationId xmlns:a16="http://schemas.microsoft.com/office/drawing/2014/main" id="{AED84343-A59B-B34D-70AA-2D4E4B7C4CA7}"/>
              </a:ext>
            </a:extLst>
          </p:cNvPr>
          <p:cNvSpPr txBox="1"/>
          <p:nvPr/>
        </p:nvSpPr>
        <p:spPr>
          <a:xfrm>
            <a:off x="498658" y="8296292"/>
            <a:ext cx="797013" cy="913007"/>
          </a:xfrm>
          <a:prstGeom prst="rect">
            <a:avLst/>
          </a:prstGeom>
          <a:noFill/>
        </p:spPr>
        <p:txBody>
          <a:bodyPr wrap="none" rtlCol="0">
            <a:spAutoFit/>
          </a:bodyPr>
          <a:lstStyle/>
          <a:p>
            <a:r>
              <a:rPr lang="en-US" sz="5333" dirty="0"/>
              <a:t>C </a:t>
            </a:r>
          </a:p>
        </p:txBody>
      </p:sp>
    </p:spTree>
    <p:extLst>
      <p:ext uri="{BB962C8B-B14F-4D97-AF65-F5344CB8AC3E}">
        <p14:creationId xmlns:p14="http://schemas.microsoft.com/office/powerpoint/2010/main" val="1844992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a:extLst>
              <a:ext uri="{FF2B5EF4-FFF2-40B4-BE49-F238E27FC236}">
                <a16:creationId xmlns:a16="http://schemas.microsoft.com/office/drawing/2014/main" id="{2763AB37-9FFB-D78C-B30F-EFB0F1033339}"/>
              </a:ext>
            </a:extLst>
          </p:cNvPr>
          <p:cNvGraphicFramePr>
            <a:graphicFrameLocks noChangeAspect="1"/>
          </p:cNvGraphicFramePr>
          <p:nvPr>
            <p:extLst>
              <p:ext uri="{D42A27DB-BD31-4B8C-83A1-F6EECF244321}">
                <p14:modId xmlns:p14="http://schemas.microsoft.com/office/powerpoint/2010/main" val="1427054582"/>
              </p:ext>
            </p:extLst>
          </p:nvPr>
        </p:nvGraphicFramePr>
        <p:xfrm>
          <a:off x="0" y="1155700"/>
          <a:ext cx="3814763" cy="6026150"/>
        </p:xfrm>
        <a:graphic>
          <a:graphicData uri="http://schemas.openxmlformats.org/presentationml/2006/ole">
            <mc:AlternateContent xmlns:mc="http://schemas.openxmlformats.org/markup-compatibility/2006">
              <mc:Choice xmlns:v="urn:schemas-microsoft-com:vml" Requires="v">
                <p:oleObj name="Prism 10" r:id="rId3" imgW="1543484" imgH="2436580" progId="Prism10.Document">
                  <p:embed/>
                </p:oleObj>
              </mc:Choice>
              <mc:Fallback>
                <p:oleObj name="Prism 10" r:id="rId3" imgW="1543484" imgH="2436580" progId="Prism10.Document">
                  <p:embed/>
                  <p:pic>
                    <p:nvPicPr>
                      <p:cNvPr id="13" name="Object 12">
                        <a:extLst>
                          <a:ext uri="{FF2B5EF4-FFF2-40B4-BE49-F238E27FC236}">
                            <a16:creationId xmlns:a16="http://schemas.microsoft.com/office/drawing/2014/main" id="{2763AB37-9FFB-D78C-B30F-EFB0F1033339}"/>
                          </a:ext>
                        </a:extLst>
                      </p:cNvPr>
                      <p:cNvPicPr/>
                      <p:nvPr/>
                    </p:nvPicPr>
                    <p:blipFill>
                      <a:blip r:embed="rId4"/>
                      <a:stretch>
                        <a:fillRect/>
                      </a:stretch>
                    </p:blipFill>
                    <p:spPr>
                      <a:xfrm>
                        <a:off x="0" y="1155700"/>
                        <a:ext cx="3814763" cy="6026150"/>
                      </a:xfrm>
                      <a:prstGeom prst="rect">
                        <a:avLst/>
                      </a:prstGeom>
                    </p:spPr>
                  </p:pic>
                </p:oleObj>
              </mc:Fallback>
            </mc:AlternateContent>
          </a:graphicData>
        </a:graphic>
      </p:graphicFrame>
      <p:pic>
        <p:nvPicPr>
          <p:cNvPr id="14" name="Picture 13" descr="A colorful dots and numbers&#10;&#10;Description automatically generated with medium confidence">
            <a:extLst>
              <a:ext uri="{FF2B5EF4-FFF2-40B4-BE49-F238E27FC236}">
                <a16:creationId xmlns:a16="http://schemas.microsoft.com/office/drawing/2014/main" id="{53B6A757-403E-47C1-B825-AEA233A1D450}"/>
              </a:ext>
            </a:extLst>
          </p:cNvPr>
          <p:cNvPicPr>
            <a:picLocks noChangeAspect="1"/>
          </p:cNvPicPr>
          <p:nvPr/>
        </p:nvPicPr>
        <p:blipFill>
          <a:blip r:embed="rId5">
            <a:extLst>
              <a:ext uri="{28A0092B-C50C-407E-A947-70E740481C1C}">
                <a14:useLocalDpi xmlns:a14="http://schemas.microsoft.com/office/drawing/2010/main" val="0"/>
              </a:ext>
            </a:extLst>
          </a:blip>
          <a:srcRect r="22714"/>
          <a:stretch/>
        </p:blipFill>
        <p:spPr>
          <a:xfrm>
            <a:off x="4816050" y="994611"/>
            <a:ext cx="5344474" cy="5815654"/>
          </a:xfrm>
          <a:prstGeom prst="rect">
            <a:avLst/>
          </a:prstGeom>
        </p:spPr>
      </p:pic>
      <p:sp>
        <p:nvSpPr>
          <p:cNvPr id="15" name="Arrow: Right 14">
            <a:extLst>
              <a:ext uri="{FF2B5EF4-FFF2-40B4-BE49-F238E27FC236}">
                <a16:creationId xmlns:a16="http://schemas.microsoft.com/office/drawing/2014/main" id="{9C6181F3-0D85-9E3F-1532-84A3FB68D4BA}"/>
              </a:ext>
            </a:extLst>
          </p:cNvPr>
          <p:cNvSpPr/>
          <p:nvPr/>
        </p:nvSpPr>
        <p:spPr>
          <a:xfrm>
            <a:off x="9458399" y="5140631"/>
            <a:ext cx="1285958" cy="43566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590B60F-0AFB-7562-2AA5-4F7C839564F9}"/>
              </a:ext>
            </a:extLst>
          </p:cNvPr>
          <p:cNvSpPr txBox="1"/>
          <p:nvPr/>
        </p:nvSpPr>
        <p:spPr>
          <a:xfrm>
            <a:off x="9458399" y="4688333"/>
            <a:ext cx="1329275" cy="369332"/>
          </a:xfrm>
          <a:prstGeom prst="rect">
            <a:avLst/>
          </a:prstGeom>
          <a:noFill/>
        </p:spPr>
        <p:txBody>
          <a:bodyPr wrap="none" rtlCol="0">
            <a:spAutoFit/>
          </a:bodyPr>
          <a:lstStyle/>
          <a:p>
            <a:r>
              <a:rPr lang="en-US"/>
              <a:t>NK clusters</a:t>
            </a:r>
          </a:p>
        </p:txBody>
      </p:sp>
      <p:sp>
        <p:nvSpPr>
          <p:cNvPr id="17" name="TextBox 16">
            <a:extLst>
              <a:ext uri="{FF2B5EF4-FFF2-40B4-BE49-F238E27FC236}">
                <a16:creationId xmlns:a16="http://schemas.microsoft.com/office/drawing/2014/main" id="{E975862C-3723-7BFD-243F-8754243CFAA6}"/>
              </a:ext>
            </a:extLst>
          </p:cNvPr>
          <p:cNvSpPr txBox="1"/>
          <p:nvPr/>
        </p:nvSpPr>
        <p:spPr>
          <a:xfrm>
            <a:off x="2038807" y="1614924"/>
            <a:ext cx="1074333" cy="461665"/>
          </a:xfrm>
          <a:prstGeom prst="rect">
            <a:avLst/>
          </a:prstGeom>
          <a:noFill/>
        </p:spPr>
        <p:txBody>
          <a:bodyPr wrap="none" rtlCol="0">
            <a:spAutoFit/>
          </a:bodyPr>
          <a:lstStyle/>
          <a:p>
            <a:r>
              <a:rPr lang="en-US" sz="2400"/>
              <a:t>“High”</a:t>
            </a:r>
          </a:p>
        </p:txBody>
      </p:sp>
      <p:sp>
        <p:nvSpPr>
          <p:cNvPr id="18" name="TextBox 17">
            <a:extLst>
              <a:ext uri="{FF2B5EF4-FFF2-40B4-BE49-F238E27FC236}">
                <a16:creationId xmlns:a16="http://schemas.microsoft.com/office/drawing/2014/main" id="{1E1947D6-8981-F099-9CAF-524A76FE76B4}"/>
              </a:ext>
            </a:extLst>
          </p:cNvPr>
          <p:cNvSpPr txBox="1"/>
          <p:nvPr/>
        </p:nvSpPr>
        <p:spPr>
          <a:xfrm>
            <a:off x="2910968" y="5548979"/>
            <a:ext cx="1010598" cy="461665"/>
          </a:xfrm>
          <a:prstGeom prst="rect">
            <a:avLst/>
          </a:prstGeom>
          <a:noFill/>
        </p:spPr>
        <p:txBody>
          <a:bodyPr wrap="none" rtlCol="0">
            <a:spAutoFit/>
          </a:bodyPr>
          <a:lstStyle/>
          <a:p>
            <a:r>
              <a:rPr lang="en-US" sz="2400"/>
              <a:t>“Low”</a:t>
            </a:r>
          </a:p>
        </p:txBody>
      </p:sp>
      <p:sp>
        <p:nvSpPr>
          <p:cNvPr id="19" name="TextBox 18">
            <a:extLst>
              <a:ext uri="{FF2B5EF4-FFF2-40B4-BE49-F238E27FC236}">
                <a16:creationId xmlns:a16="http://schemas.microsoft.com/office/drawing/2014/main" id="{CE9E5E69-BFAE-638D-F581-7D88B929B795}"/>
              </a:ext>
            </a:extLst>
          </p:cNvPr>
          <p:cNvSpPr txBox="1"/>
          <p:nvPr/>
        </p:nvSpPr>
        <p:spPr>
          <a:xfrm>
            <a:off x="357462" y="208213"/>
            <a:ext cx="726481" cy="913007"/>
          </a:xfrm>
          <a:prstGeom prst="rect">
            <a:avLst/>
          </a:prstGeom>
          <a:noFill/>
        </p:spPr>
        <p:txBody>
          <a:bodyPr wrap="none" rtlCol="0">
            <a:spAutoFit/>
          </a:bodyPr>
          <a:lstStyle/>
          <a:p>
            <a:r>
              <a:rPr lang="en-US" sz="5333"/>
              <a:t>A </a:t>
            </a:r>
          </a:p>
        </p:txBody>
      </p:sp>
      <p:grpSp>
        <p:nvGrpSpPr>
          <p:cNvPr id="38" name="Group 37">
            <a:extLst>
              <a:ext uri="{FF2B5EF4-FFF2-40B4-BE49-F238E27FC236}">
                <a16:creationId xmlns:a16="http://schemas.microsoft.com/office/drawing/2014/main" id="{42CC04FF-A12A-1D0D-E8BE-BC781E18D036}"/>
              </a:ext>
            </a:extLst>
          </p:cNvPr>
          <p:cNvGrpSpPr/>
          <p:nvPr/>
        </p:nvGrpSpPr>
        <p:grpSpPr>
          <a:xfrm>
            <a:off x="11225634" y="667780"/>
            <a:ext cx="4794870" cy="6370346"/>
            <a:chOff x="12508936" y="338970"/>
            <a:chExt cx="4794870" cy="6370346"/>
          </a:xfrm>
        </p:grpSpPr>
        <p:pic>
          <p:nvPicPr>
            <p:cNvPr id="21" name="Picture 20" descr="A group of graphs showing different types of lines&#10;&#10;Description automatically generated with medium confidence">
              <a:extLst>
                <a:ext uri="{FF2B5EF4-FFF2-40B4-BE49-F238E27FC236}">
                  <a16:creationId xmlns:a16="http://schemas.microsoft.com/office/drawing/2014/main" id="{BBF1C966-3AC2-66C5-80D1-AD552B2EDCFC}"/>
                </a:ext>
              </a:extLst>
            </p:cNvPr>
            <p:cNvPicPr>
              <a:picLocks noChangeAspect="1"/>
            </p:cNvPicPr>
            <p:nvPr/>
          </p:nvPicPr>
          <p:blipFill>
            <a:blip r:embed="rId6">
              <a:extLst>
                <a:ext uri="{28A0092B-C50C-407E-A947-70E740481C1C}">
                  <a14:useLocalDpi xmlns:a14="http://schemas.microsoft.com/office/drawing/2010/main" val="0"/>
                </a:ext>
              </a:extLst>
            </a:blip>
            <a:srcRect l="33333" t="5914" r="33333" b="57567"/>
            <a:stretch/>
          </p:blipFill>
          <p:spPr>
            <a:xfrm>
              <a:off x="14979353" y="1121220"/>
              <a:ext cx="2324453" cy="1910738"/>
            </a:xfrm>
            <a:prstGeom prst="rect">
              <a:avLst/>
            </a:prstGeom>
          </p:spPr>
        </p:pic>
        <p:pic>
          <p:nvPicPr>
            <p:cNvPr id="23" name="Picture 22" descr="A chart of different colored lines&#10;&#10;Description automatically generated with medium confidence">
              <a:extLst>
                <a:ext uri="{FF2B5EF4-FFF2-40B4-BE49-F238E27FC236}">
                  <a16:creationId xmlns:a16="http://schemas.microsoft.com/office/drawing/2014/main" id="{848D2A5B-CA03-FD3F-A166-9DA6F6773E35}"/>
                </a:ext>
              </a:extLst>
            </p:cNvPr>
            <p:cNvPicPr>
              <a:picLocks noChangeAspect="1"/>
            </p:cNvPicPr>
            <p:nvPr/>
          </p:nvPicPr>
          <p:blipFill>
            <a:blip r:embed="rId7">
              <a:alphaModFix/>
              <a:extLst>
                <a:ext uri="{28A0092B-C50C-407E-A947-70E740481C1C}">
                  <a14:useLocalDpi xmlns:a14="http://schemas.microsoft.com/office/drawing/2010/main" val="0"/>
                </a:ext>
              </a:extLst>
            </a:blip>
            <a:srcRect l="5050" t="2610" r="74698" b="84187"/>
            <a:stretch/>
          </p:blipFill>
          <p:spPr>
            <a:xfrm>
              <a:off x="12989953" y="774418"/>
              <a:ext cx="2458915" cy="2315370"/>
            </a:xfrm>
            <a:prstGeom prst="rect">
              <a:avLst/>
            </a:prstGeom>
          </p:spPr>
        </p:pic>
        <p:sp>
          <p:nvSpPr>
            <p:cNvPr id="24" name="TextBox 23">
              <a:extLst>
                <a:ext uri="{FF2B5EF4-FFF2-40B4-BE49-F238E27FC236}">
                  <a16:creationId xmlns:a16="http://schemas.microsoft.com/office/drawing/2014/main" id="{D6C72AEC-EE65-AA38-1EEC-0A8FED421931}"/>
                </a:ext>
              </a:extLst>
            </p:cNvPr>
            <p:cNvSpPr txBox="1"/>
            <p:nvPr/>
          </p:nvSpPr>
          <p:spPr>
            <a:xfrm>
              <a:off x="15570600" y="3031958"/>
              <a:ext cx="1529586" cy="369332"/>
            </a:xfrm>
            <a:prstGeom prst="rect">
              <a:avLst/>
            </a:prstGeom>
            <a:noFill/>
          </p:spPr>
          <p:txBody>
            <a:bodyPr wrap="none" rtlCol="0">
              <a:spAutoFit/>
            </a:bodyPr>
            <a:lstStyle/>
            <a:p>
              <a:r>
                <a:rPr lang="en-US"/>
                <a:t>1     3     10   30</a:t>
              </a:r>
            </a:p>
          </p:txBody>
        </p:sp>
        <p:sp>
          <p:nvSpPr>
            <p:cNvPr id="25" name="TextBox 24">
              <a:extLst>
                <a:ext uri="{FF2B5EF4-FFF2-40B4-BE49-F238E27FC236}">
                  <a16:creationId xmlns:a16="http://schemas.microsoft.com/office/drawing/2014/main" id="{1736A92B-099F-5EEE-FEEA-A87EFC25752E}"/>
                </a:ext>
              </a:extLst>
            </p:cNvPr>
            <p:cNvSpPr txBox="1"/>
            <p:nvPr/>
          </p:nvSpPr>
          <p:spPr>
            <a:xfrm>
              <a:off x="13350630" y="3066994"/>
              <a:ext cx="1577676" cy="369332"/>
            </a:xfrm>
            <a:prstGeom prst="rect">
              <a:avLst/>
            </a:prstGeom>
            <a:noFill/>
          </p:spPr>
          <p:txBody>
            <a:bodyPr wrap="none" rtlCol="0">
              <a:spAutoFit/>
            </a:bodyPr>
            <a:lstStyle/>
            <a:p>
              <a:r>
                <a:rPr lang="en-US"/>
                <a:t> 1              2      3</a:t>
              </a:r>
            </a:p>
          </p:txBody>
        </p:sp>
        <p:sp>
          <p:nvSpPr>
            <p:cNvPr id="26" name="TextBox 25">
              <a:extLst>
                <a:ext uri="{FF2B5EF4-FFF2-40B4-BE49-F238E27FC236}">
                  <a16:creationId xmlns:a16="http://schemas.microsoft.com/office/drawing/2014/main" id="{41F1576D-E407-5A90-2085-0E12A76BF797}"/>
                </a:ext>
              </a:extLst>
            </p:cNvPr>
            <p:cNvSpPr txBox="1"/>
            <p:nvPr/>
          </p:nvSpPr>
          <p:spPr>
            <a:xfrm>
              <a:off x="14327589" y="6339984"/>
              <a:ext cx="1840312" cy="369332"/>
            </a:xfrm>
            <a:prstGeom prst="rect">
              <a:avLst/>
            </a:prstGeom>
            <a:noFill/>
          </p:spPr>
          <p:txBody>
            <a:bodyPr wrap="none" rtlCol="0">
              <a:spAutoFit/>
            </a:bodyPr>
            <a:lstStyle/>
            <a:p>
              <a:r>
                <a:rPr lang="en-US"/>
                <a:t>Expression Level</a:t>
              </a:r>
            </a:p>
          </p:txBody>
        </p:sp>
        <p:sp>
          <p:nvSpPr>
            <p:cNvPr id="27" name="TextBox 26">
              <a:extLst>
                <a:ext uri="{FF2B5EF4-FFF2-40B4-BE49-F238E27FC236}">
                  <a16:creationId xmlns:a16="http://schemas.microsoft.com/office/drawing/2014/main" id="{7AB8F1D7-0B25-EE30-033D-32EAAB16C014}"/>
                </a:ext>
              </a:extLst>
            </p:cNvPr>
            <p:cNvSpPr txBox="1"/>
            <p:nvPr/>
          </p:nvSpPr>
          <p:spPr>
            <a:xfrm>
              <a:off x="13472652" y="338970"/>
              <a:ext cx="1613775" cy="369332"/>
            </a:xfrm>
            <a:prstGeom prst="rect">
              <a:avLst/>
            </a:prstGeom>
            <a:noFill/>
          </p:spPr>
          <p:txBody>
            <a:bodyPr wrap="none" rtlCol="0">
              <a:spAutoFit/>
            </a:bodyPr>
            <a:lstStyle/>
            <a:p>
              <a:r>
                <a:rPr lang="en-US"/>
                <a:t>NCAM1 (gene)</a:t>
              </a:r>
            </a:p>
          </p:txBody>
        </p:sp>
        <p:sp>
          <p:nvSpPr>
            <p:cNvPr id="28" name="TextBox 27">
              <a:extLst>
                <a:ext uri="{FF2B5EF4-FFF2-40B4-BE49-F238E27FC236}">
                  <a16:creationId xmlns:a16="http://schemas.microsoft.com/office/drawing/2014/main" id="{C7126E94-BD68-3172-59F6-D3D1E463E057}"/>
                </a:ext>
              </a:extLst>
            </p:cNvPr>
            <p:cNvSpPr txBox="1"/>
            <p:nvPr/>
          </p:nvSpPr>
          <p:spPr>
            <a:xfrm>
              <a:off x="15636717" y="342527"/>
              <a:ext cx="1639103" cy="369332"/>
            </a:xfrm>
            <a:prstGeom prst="rect">
              <a:avLst/>
            </a:prstGeom>
            <a:noFill/>
          </p:spPr>
          <p:txBody>
            <a:bodyPr wrap="none" rtlCol="0">
              <a:spAutoFit/>
            </a:bodyPr>
            <a:lstStyle/>
            <a:p>
              <a:r>
                <a:rPr lang="en-US"/>
                <a:t>CD56 (protein)</a:t>
              </a:r>
            </a:p>
          </p:txBody>
        </p:sp>
        <p:pic>
          <p:nvPicPr>
            <p:cNvPr id="29" name="Picture 28" descr="A chart of different colored lines&#10;&#10;Description automatically generated with medium confidence">
              <a:extLst>
                <a:ext uri="{FF2B5EF4-FFF2-40B4-BE49-F238E27FC236}">
                  <a16:creationId xmlns:a16="http://schemas.microsoft.com/office/drawing/2014/main" id="{6B1E32D9-F3E0-AABD-A094-B5DA72E186F7}"/>
                </a:ext>
              </a:extLst>
            </p:cNvPr>
            <p:cNvPicPr>
              <a:picLocks noChangeAspect="1"/>
            </p:cNvPicPr>
            <p:nvPr/>
          </p:nvPicPr>
          <p:blipFill>
            <a:blip r:embed="rId7">
              <a:alphaModFix/>
              <a:extLst>
                <a:ext uri="{28A0092B-C50C-407E-A947-70E740481C1C}">
                  <a14:useLocalDpi xmlns:a14="http://schemas.microsoft.com/office/drawing/2010/main" val="0"/>
                </a:ext>
              </a:extLst>
            </a:blip>
            <a:srcRect l="29521" t="2701" r="50227" b="84096"/>
            <a:stretch/>
          </p:blipFill>
          <p:spPr>
            <a:xfrm>
              <a:off x="12986750" y="3972226"/>
              <a:ext cx="2090612" cy="1968568"/>
            </a:xfrm>
            <a:prstGeom prst="rect">
              <a:avLst/>
            </a:prstGeom>
          </p:spPr>
        </p:pic>
        <p:pic>
          <p:nvPicPr>
            <p:cNvPr id="30" name="Picture 29" descr="A group of graphs showing different types of lines&#10;&#10;Description automatically generated with medium confidence">
              <a:extLst>
                <a:ext uri="{FF2B5EF4-FFF2-40B4-BE49-F238E27FC236}">
                  <a16:creationId xmlns:a16="http://schemas.microsoft.com/office/drawing/2014/main" id="{787B5B14-7D46-CB37-937D-91410682D6FB}"/>
                </a:ext>
              </a:extLst>
            </p:cNvPr>
            <p:cNvPicPr>
              <a:picLocks noChangeAspect="1"/>
            </p:cNvPicPr>
            <p:nvPr/>
          </p:nvPicPr>
          <p:blipFill>
            <a:blip r:embed="rId6">
              <a:extLst>
                <a:ext uri="{28A0092B-C50C-407E-A947-70E740481C1C}">
                  <a14:useLocalDpi xmlns:a14="http://schemas.microsoft.com/office/drawing/2010/main" val="0"/>
                </a:ext>
              </a:extLst>
            </a:blip>
            <a:srcRect l="72799" t="4966" r="-2779" b="57294"/>
            <a:stretch/>
          </p:blipFill>
          <p:spPr>
            <a:xfrm>
              <a:off x="15463797" y="4229801"/>
              <a:ext cx="1812023" cy="1711478"/>
            </a:xfrm>
            <a:prstGeom prst="rect">
              <a:avLst/>
            </a:prstGeom>
          </p:spPr>
        </p:pic>
        <p:sp>
          <p:nvSpPr>
            <p:cNvPr id="31" name="TextBox 30">
              <a:extLst>
                <a:ext uri="{FF2B5EF4-FFF2-40B4-BE49-F238E27FC236}">
                  <a16:creationId xmlns:a16="http://schemas.microsoft.com/office/drawing/2014/main" id="{8EE0CC6C-0CAB-84DF-A52F-6704FF426FDB}"/>
                </a:ext>
              </a:extLst>
            </p:cNvPr>
            <p:cNvSpPr txBox="1"/>
            <p:nvPr/>
          </p:nvSpPr>
          <p:spPr>
            <a:xfrm>
              <a:off x="15570600" y="5921238"/>
              <a:ext cx="1529586" cy="369332"/>
            </a:xfrm>
            <a:prstGeom prst="rect">
              <a:avLst/>
            </a:prstGeom>
            <a:noFill/>
          </p:spPr>
          <p:txBody>
            <a:bodyPr wrap="none" rtlCol="0">
              <a:spAutoFit/>
            </a:bodyPr>
            <a:lstStyle/>
            <a:p>
              <a:r>
                <a:rPr lang="en-US"/>
                <a:t>1     3     10   30</a:t>
              </a:r>
            </a:p>
          </p:txBody>
        </p:sp>
        <p:sp>
          <p:nvSpPr>
            <p:cNvPr id="32" name="TextBox 31">
              <a:extLst>
                <a:ext uri="{FF2B5EF4-FFF2-40B4-BE49-F238E27FC236}">
                  <a16:creationId xmlns:a16="http://schemas.microsoft.com/office/drawing/2014/main" id="{CB6BA966-74B9-3C75-FBA3-0AB8143AF5D8}"/>
                </a:ext>
              </a:extLst>
            </p:cNvPr>
            <p:cNvSpPr txBox="1"/>
            <p:nvPr/>
          </p:nvSpPr>
          <p:spPr>
            <a:xfrm>
              <a:off x="13405222" y="5921238"/>
              <a:ext cx="1391728" cy="369332"/>
            </a:xfrm>
            <a:prstGeom prst="rect">
              <a:avLst/>
            </a:prstGeom>
            <a:noFill/>
          </p:spPr>
          <p:txBody>
            <a:bodyPr wrap="none" rtlCol="0">
              <a:spAutoFit/>
            </a:bodyPr>
            <a:lstStyle/>
            <a:p>
              <a:r>
                <a:rPr lang="en-US"/>
                <a:t> 1            2     3</a:t>
              </a:r>
            </a:p>
          </p:txBody>
        </p:sp>
        <p:sp>
          <p:nvSpPr>
            <p:cNvPr id="33" name="TextBox 32">
              <a:extLst>
                <a:ext uri="{FF2B5EF4-FFF2-40B4-BE49-F238E27FC236}">
                  <a16:creationId xmlns:a16="http://schemas.microsoft.com/office/drawing/2014/main" id="{840E6C77-DF21-A2D5-CAE3-6A02046B7881}"/>
                </a:ext>
              </a:extLst>
            </p:cNvPr>
            <p:cNvSpPr txBox="1"/>
            <p:nvPr/>
          </p:nvSpPr>
          <p:spPr>
            <a:xfrm rot="16200000">
              <a:off x="11838688" y="3118459"/>
              <a:ext cx="1709827" cy="369332"/>
            </a:xfrm>
            <a:prstGeom prst="rect">
              <a:avLst/>
            </a:prstGeom>
            <a:noFill/>
          </p:spPr>
          <p:txBody>
            <a:bodyPr wrap="none" rtlCol="0">
              <a:spAutoFit/>
            </a:bodyPr>
            <a:lstStyle/>
            <a:p>
              <a:r>
                <a:rPr lang="en-US"/>
                <a:t>Cluster Identity</a:t>
              </a:r>
            </a:p>
          </p:txBody>
        </p:sp>
        <p:sp>
          <p:nvSpPr>
            <p:cNvPr id="34" name="TextBox 33">
              <a:extLst>
                <a:ext uri="{FF2B5EF4-FFF2-40B4-BE49-F238E27FC236}">
                  <a16:creationId xmlns:a16="http://schemas.microsoft.com/office/drawing/2014/main" id="{3C5CDF5B-877C-1C26-B914-7EB225A80B5A}"/>
                </a:ext>
              </a:extLst>
            </p:cNvPr>
            <p:cNvSpPr txBox="1"/>
            <p:nvPr/>
          </p:nvSpPr>
          <p:spPr>
            <a:xfrm>
              <a:off x="13472652" y="3650914"/>
              <a:ext cx="1691360" cy="369332"/>
            </a:xfrm>
            <a:prstGeom prst="rect">
              <a:avLst/>
            </a:prstGeom>
            <a:noFill/>
          </p:spPr>
          <p:txBody>
            <a:bodyPr wrap="none" rtlCol="0">
              <a:spAutoFit/>
            </a:bodyPr>
            <a:lstStyle/>
            <a:p>
              <a:r>
                <a:rPr lang="en-US"/>
                <a:t>FCGR3A (gene)</a:t>
              </a:r>
            </a:p>
          </p:txBody>
        </p:sp>
        <p:sp>
          <p:nvSpPr>
            <p:cNvPr id="35" name="TextBox 34">
              <a:extLst>
                <a:ext uri="{FF2B5EF4-FFF2-40B4-BE49-F238E27FC236}">
                  <a16:creationId xmlns:a16="http://schemas.microsoft.com/office/drawing/2014/main" id="{4BF5A469-5F87-D10D-D749-87BF9FF5918F}"/>
                </a:ext>
              </a:extLst>
            </p:cNvPr>
            <p:cNvSpPr txBox="1"/>
            <p:nvPr/>
          </p:nvSpPr>
          <p:spPr>
            <a:xfrm>
              <a:off x="15636717" y="3654471"/>
              <a:ext cx="1639103" cy="369332"/>
            </a:xfrm>
            <a:prstGeom prst="rect">
              <a:avLst/>
            </a:prstGeom>
            <a:noFill/>
          </p:spPr>
          <p:txBody>
            <a:bodyPr wrap="none" rtlCol="0">
              <a:spAutoFit/>
            </a:bodyPr>
            <a:lstStyle/>
            <a:p>
              <a:r>
                <a:rPr lang="en-US"/>
                <a:t>CD16 (protein)</a:t>
              </a:r>
            </a:p>
          </p:txBody>
        </p:sp>
      </p:grpSp>
      <p:sp>
        <p:nvSpPr>
          <p:cNvPr id="37" name="TextBox 36">
            <a:extLst>
              <a:ext uri="{FF2B5EF4-FFF2-40B4-BE49-F238E27FC236}">
                <a16:creationId xmlns:a16="http://schemas.microsoft.com/office/drawing/2014/main" id="{EECF1FE3-1E55-B49D-6B7E-574552396924}"/>
              </a:ext>
            </a:extLst>
          </p:cNvPr>
          <p:cNvSpPr txBox="1"/>
          <p:nvPr/>
        </p:nvSpPr>
        <p:spPr>
          <a:xfrm>
            <a:off x="4565038" y="208212"/>
            <a:ext cx="737702" cy="913007"/>
          </a:xfrm>
          <a:prstGeom prst="rect">
            <a:avLst/>
          </a:prstGeom>
          <a:noFill/>
        </p:spPr>
        <p:txBody>
          <a:bodyPr wrap="none" rtlCol="0">
            <a:spAutoFit/>
          </a:bodyPr>
          <a:lstStyle/>
          <a:p>
            <a:r>
              <a:rPr lang="en-US" sz="5333"/>
              <a:t>B </a:t>
            </a:r>
          </a:p>
        </p:txBody>
      </p:sp>
      <p:sp>
        <p:nvSpPr>
          <p:cNvPr id="39" name="Oval 38">
            <a:extLst>
              <a:ext uri="{FF2B5EF4-FFF2-40B4-BE49-F238E27FC236}">
                <a16:creationId xmlns:a16="http://schemas.microsoft.com/office/drawing/2014/main" id="{B6369067-3A43-EA40-FF2D-1F7757B6EDCA}"/>
              </a:ext>
            </a:extLst>
          </p:cNvPr>
          <p:cNvSpPr/>
          <p:nvPr/>
        </p:nvSpPr>
        <p:spPr>
          <a:xfrm>
            <a:off x="7546870" y="4688333"/>
            <a:ext cx="1413955" cy="1452033"/>
          </a:xfrm>
          <a:prstGeom prst="ellipse">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graph with pink and blue dots&#10;&#10;Description automatically generated">
            <a:extLst>
              <a:ext uri="{FF2B5EF4-FFF2-40B4-BE49-F238E27FC236}">
                <a16:creationId xmlns:a16="http://schemas.microsoft.com/office/drawing/2014/main" id="{963E68E8-B990-BCB0-9098-90E8E3E04F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9851" y="7570243"/>
            <a:ext cx="7772398" cy="4663440"/>
          </a:xfrm>
          <a:prstGeom prst="rect">
            <a:avLst/>
          </a:prstGeom>
        </p:spPr>
      </p:pic>
      <p:pic>
        <p:nvPicPr>
          <p:cNvPr id="46" name="Picture 45" descr="A graph with pink and blue dots&#10;&#10;Description automatically generated">
            <a:extLst>
              <a:ext uri="{FF2B5EF4-FFF2-40B4-BE49-F238E27FC236}">
                <a16:creationId xmlns:a16="http://schemas.microsoft.com/office/drawing/2014/main" id="{4B800F27-EA01-7C76-9B0B-83E3DC4961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85751" y="7537856"/>
            <a:ext cx="7772398" cy="4663440"/>
          </a:xfrm>
          <a:prstGeom prst="rect">
            <a:avLst/>
          </a:prstGeom>
        </p:spPr>
      </p:pic>
      <p:sp>
        <p:nvSpPr>
          <p:cNvPr id="47" name="TextBox 46">
            <a:extLst>
              <a:ext uri="{FF2B5EF4-FFF2-40B4-BE49-F238E27FC236}">
                <a16:creationId xmlns:a16="http://schemas.microsoft.com/office/drawing/2014/main" id="{0558E440-3A56-3C2E-1E21-11E78C3D8B36}"/>
              </a:ext>
            </a:extLst>
          </p:cNvPr>
          <p:cNvSpPr txBox="1"/>
          <p:nvPr/>
        </p:nvSpPr>
        <p:spPr>
          <a:xfrm>
            <a:off x="450014" y="6619380"/>
            <a:ext cx="797013" cy="913007"/>
          </a:xfrm>
          <a:prstGeom prst="rect">
            <a:avLst/>
          </a:prstGeom>
          <a:noFill/>
        </p:spPr>
        <p:txBody>
          <a:bodyPr wrap="none" rtlCol="0">
            <a:spAutoFit/>
          </a:bodyPr>
          <a:lstStyle/>
          <a:p>
            <a:r>
              <a:rPr lang="en-US" sz="5333"/>
              <a:t>C </a:t>
            </a:r>
          </a:p>
        </p:txBody>
      </p:sp>
      <p:sp>
        <p:nvSpPr>
          <p:cNvPr id="48" name="TextBox 47">
            <a:extLst>
              <a:ext uri="{FF2B5EF4-FFF2-40B4-BE49-F238E27FC236}">
                <a16:creationId xmlns:a16="http://schemas.microsoft.com/office/drawing/2014/main" id="{7329F7FF-BFF6-B357-A7D3-BC56A8EC45E8}"/>
              </a:ext>
            </a:extLst>
          </p:cNvPr>
          <p:cNvSpPr txBox="1"/>
          <p:nvPr/>
        </p:nvSpPr>
        <p:spPr>
          <a:xfrm>
            <a:off x="8960825" y="6581622"/>
            <a:ext cx="793807" cy="913007"/>
          </a:xfrm>
          <a:prstGeom prst="rect">
            <a:avLst/>
          </a:prstGeom>
          <a:noFill/>
        </p:spPr>
        <p:txBody>
          <a:bodyPr wrap="none" rtlCol="0">
            <a:spAutoFit/>
          </a:bodyPr>
          <a:lstStyle/>
          <a:p>
            <a:r>
              <a:rPr lang="en-US" sz="5333"/>
              <a:t>D </a:t>
            </a:r>
          </a:p>
        </p:txBody>
      </p:sp>
      <p:pic>
        <p:nvPicPr>
          <p:cNvPr id="53" name="Picture 52" descr="A colorful dots and numbers&#10;&#10;Description automatically generated with medium confidence">
            <a:extLst>
              <a:ext uri="{FF2B5EF4-FFF2-40B4-BE49-F238E27FC236}">
                <a16:creationId xmlns:a16="http://schemas.microsoft.com/office/drawing/2014/main" id="{1E6D1304-7FC9-0EBF-B2CE-A3E17B632253}"/>
              </a:ext>
            </a:extLst>
          </p:cNvPr>
          <p:cNvPicPr>
            <a:picLocks noChangeAspect="1"/>
          </p:cNvPicPr>
          <p:nvPr/>
        </p:nvPicPr>
        <p:blipFill>
          <a:blip r:embed="rId5">
            <a:extLst>
              <a:ext uri="{28A0092B-C50C-407E-A947-70E740481C1C}">
                <a14:useLocalDpi xmlns:a14="http://schemas.microsoft.com/office/drawing/2010/main" val="0"/>
              </a:ext>
            </a:extLst>
          </a:blip>
          <a:srcRect r="22714"/>
          <a:stretch/>
        </p:blipFill>
        <p:spPr>
          <a:xfrm>
            <a:off x="813121" y="13122009"/>
            <a:ext cx="5344474" cy="5815654"/>
          </a:xfrm>
          <a:prstGeom prst="rect">
            <a:avLst/>
          </a:prstGeom>
        </p:spPr>
      </p:pic>
      <p:sp>
        <p:nvSpPr>
          <p:cNvPr id="54" name="Arrow: Right 53">
            <a:extLst>
              <a:ext uri="{FF2B5EF4-FFF2-40B4-BE49-F238E27FC236}">
                <a16:creationId xmlns:a16="http://schemas.microsoft.com/office/drawing/2014/main" id="{28AD9D37-3316-C920-6E8F-7647AFA3F682}"/>
              </a:ext>
            </a:extLst>
          </p:cNvPr>
          <p:cNvSpPr/>
          <p:nvPr/>
        </p:nvSpPr>
        <p:spPr>
          <a:xfrm>
            <a:off x="5575482" y="14560649"/>
            <a:ext cx="1285958" cy="43566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5D575E2-6328-9F32-5974-8766C3E402C2}"/>
              </a:ext>
            </a:extLst>
          </p:cNvPr>
          <p:cNvSpPr txBox="1"/>
          <p:nvPr/>
        </p:nvSpPr>
        <p:spPr>
          <a:xfrm>
            <a:off x="5479451" y="13947128"/>
            <a:ext cx="1476751" cy="369332"/>
          </a:xfrm>
          <a:prstGeom prst="rect">
            <a:avLst/>
          </a:prstGeom>
          <a:noFill/>
        </p:spPr>
        <p:txBody>
          <a:bodyPr wrap="none" rtlCol="0">
            <a:spAutoFit/>
          </a:bodyPr>
          <a:lstStyle/>
          <a:p>
            <a:r>
              <a:rPr lang="en-US"/>
              <a:t>CD4 clusters</a:t>
            </a:r>
          </a:p>
        </p:txBody>
      </p:sp>
      <p:sp>
        <p:nvSpPr>
          <p:cNvPr id="56" name="TextBox 55">
            <a:extLst>
              <a:ext uri="{FF2B5EF4-FFF2-40B4-BE49-F238E27FC236}">
                <a16:creationId xmlns:a16="http://schemas.microsoft.com/office/drawing/2014/main" id="{6AC23AEB-0E12-34BF-7B59-CBF33C781118}"/>
              </a:ext>
            </a:extLst>
          </p:cNvPr>
          <p:cNvSpPr txBox="1"/>
          <p:nvPr/>
        </p:nvSpPr>
        <p:spPr>
          <a:xfrm>
            <a:off x="348976" y="12507949"/>
            <a:ext cx="704039" cy="913007"/>
          </a:xfrm>
          <a:prstGeom prst="rect">
            <a:avLst/>
          </a:prstGeom>
          <a:noFill/>
        </p:spPr>
        <p:txBody>
          <a:bodyPr wrap="none" rtlCol="0">
            <a:spAutoFit/>
          </a:bodyPr>
          <a:lstStyle/>
          <a:p>
            <a:r>
              <a:rPr lang="en-US" sz="5333"/>
              <a:t>E </a:t>
            </a:r>
          </a:p>
        </p:txBody>
      </p:sp>
      <p:sp>
        <p:nvSpPr>
          <p:cNvPr id="57" name="Oval 56">
            <a:extLst>
              <a:ext uri="{FF2B5EF4-FFF2-40B4-BE49-F238E27FC236}">
                <a16:creationId xmlns:a16="http://schemas.microsoft.com/office/drawing/2014/main" id="{CB43B7E5-A331-4324-843B-0F50F599315B}"/>
              </a:ext>
            </a:extLst>
          </p:cNvPr>
          <p:cNvSpPr/>
          <p:nvPr/>
        </p:nvSpPr>
        <p:spPr>
          <a:xfrm>
            <a:off x="2905871" y="13260150"/>
            <a:ext cx="2461895" cy="2632384"/>
          </a:xfrm>
          <a:prstGeom prst="ellipse">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graph with pink dots&#10;&#10;Description automatically generated">
            <a:extLst>
              <a:ext uri="{FF2B5EF4-FFF2-40B4-BE49-F238E27FC236}">
                <a16:creationId xmlns:a16="http://schemas.microsoft.com/office/drawing/2014/main" id="{B5DB7CC9-58BC-F7A5-CE5F-850A6FF616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6975" y="12928887"/>
            <a:ext cx="10014624" cy="6008776"/>
          </a:xfrm>
          <a:prstGeom prst="rect">
            <a:avLst/>
          </a:prstGeom>
        </p:spPr>
      </p:pic>
      <p:sp>
        <p:nvSpPr>
          <p:cNvPr id="59" name="TextBox 58">
            <a:extLst>
              <a:ext uri="{FF2B5EF4-FFF2-40B4-BE49-F238E27FC236}">
                <a16:creationId xmlns:a16="http://schemas.microsoft.com/office/drawing/2014/main" id="{EFCFEB91-B077-5C2E-9A67-3E36F6D10A2D}"/>
              </a:ext>
            </a:extLst>
          </p:cNvPr>
          <p:cNvSpPr txBox="1"/>
          <p:nvPr/>
        </p:nvSpPr>
        <p:spPr>
          <a:xfrm>
            <a:off x="7460516" y="12504770"/>
            <a:ext cx="683200" cy="913007"/>
          </a:xfrm>
          <a:prstGeom prst="rect">
            <a:avLst/>
          </a:prstGeom>
          <a:noFill/>
        </p:spPr>
        <p:txBody>
          <a:bodyPr wrap="none" rtlCol="0">
            <a:spAutoFit/>
          </a:bodyPr>
          <a:lstStyle/>
          <a:p>
            <a:r>
              <a:rPr lang="en-US" sz="5333"/>
              <a:t>F </a:t>
            </a:r>
          </a:p>
        </p:txBody>
      </p:sp>
    </p:spTree>
    <p:extLst>
      <p:ext uri="{BB962C8B-B14F-4D97-AF65-F5344CB8AC3E}">
        <p14:creationId xmlns:p14="http://schemas.microsoft.com/office/powerpoint/2010/main" val="22830516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3024</TotalTime>
  <Words>627</Words>
  <Application>Microsoft Office PowerPoint</Application>
  <PresentationFormat>Custom</PresentationFormat>
  <Paragraphs>245</Paragraphs>
  <Slides>18</Slides>
  <Notes>15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4" baseType="lpstr">
      <vt:lpstr>Aptos</vt:lpstr>
      <vt:lpstr>Aptos Display</vt:lpstr>
      <vt:lpstr>Aptos Narrow</vt:lpstr>
      <vt:lpstr>Arial</vt:lpstr>
      <vt:lpstr>Office Theme</vt:lpstr>
      <vt:lpstr>Prism 10</vt:lpstr>
      <vt:lpstr>Main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Supplementary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Miami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Iyer, Akshay</dc:creator>
  <cp:lastModifiedBy>Iyer, Akshay</cp:lastModifiedBy>
  <cp:revision>4</cp:revision>
  <dcterms:created xsi:type="dcterms:W3CDTF">2024-09-18T15:11:00Z</dcterms:created>
  <dcterms:modified xsi:type="dcterms:W3CDTF">2025-03-07T19:14:57Z</dcterms:modified>
</cp:coreProperties>
</file>